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95" r:id="rId3"/>
    <p:sldId id="320" r:id="rId4"/>
    <p:sldId id="322" r:id="rId5"/>
    <p:sldId id="323" r:id="rId6"/>
    <p:sldId id="324" r:id="rId7"/>
    <p:sldId id="325" r:id="rId8"/>
    <p:sldId id="333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45" r:id="rId17"/>
    <p:sldId id="334" r:id="rId18"/>
    <p:sldId id="335" r:id="rId19"/>
    <p:sldId id="336" r:id="rId20"/>
    <p:sldId id="337" r:id="rId21"/>
    <p:sldId id="338" r:id="rId22"/>
    <p:sldId id="340" r:id="rId23"/>
    <p:sldId id="339" r:id="rId24"/>
    <p:sldId id="341" r:id="rId25"/>
    <p:sldId id="342" r:id="rId26"/>
    <p:sldId id="343" r:id="rId27"/>
    <p:sldId id="344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6" r:id="rId38"/>
    <p:sldId id="357" r:id="rId39"/>
    <p:sldId id="358" r:id="rId40"/>
    <p:sldId id="359" r:id="rId41"/>
    <p:sldId id="410" r:id="rId42"/>
    <p:sldId id="411" r:id="rId43"/>
    <p:sldId id="360" r:id="rId44"/>
    <p:sldId id="363" r:id="rId45"/>
    <p:sldId id="364" r:id="rId46"/>
    <p:sldId id="365" r:id="rId47"/>
    <p:sldId id="366" r:id="rId48"/>
    <p:sldId id="413" r:id="rId49"/>
    <p:sldId id="367" r:id="rId50"/>
    <p:sldId id="368" r:id="rId51"/>
    <p:sldId id="412" r:id="rId52"/>
    <p:sldId id="369" r:id="rId53"/>
    <p:sldId id="370" r:id="rId54"/>
    <p:sldId id="371" r:id="rId55"/>
    <p:sldId id="373" r:id="rId56"/>
    <p:sldId id="414" r:id="rId57"/>
    <p:sldId id="416" r:id="rId58"/>
    <p:sldId id="415" r:id="rId59"/>
    <p:sldId id="374" r:id="rId60"/>
    <p:sldId id="375" r:id="rId61"/>
    <p:sldId id="383" r:id="rId62"/>
    <p:sldId id="382" r:id="rId63"/>
    <p:sldId id="418" r:id="rId64"/>
    <p:sldId id="379" r:id="rId65"/>
    <p:sldId id="384" r:id="rId66"/>
    <p:sldId id="385" r:id="rId67"/>
    <p:sldId id="386" r:id="rId68"/>
    <p:sldId id="419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398" r:id="rId81"/>
    <p:sldId id="399" r:id="rId82"/>
    <p:sldId id="400" r:id="rId83"/>
    <p:sldId id="401" r:id="rId84"/>
    <p:sldId id="402" r:id="rId85"/>
    <p:sldId id="403" r:id="rId86"/>
    <p:sldId id="404" r:id="rId87"/>
    <p:sldId id="405" r:id="rId88"/>
    <p:sldId id="406" r:id="rId89"/>
    <p:sldId id="407" r:id="rId90"/>
    <p:sldId id="408" r:id="rId91"/>
    <p:sldId id="409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49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309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96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0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3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9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86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hyperlink" Target="https://www.adafruit.com/product/434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mWright4089/FIRSTWorkshops/FRC/202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owerwerx.com/8-position-powerpole-distribution-blo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3036" TargetMode="External"/><Relationship Id="rId2" Type="http://schemas.openxmlformats.org/officeDocument/2006/relationships/hyperlink" Target="https://www.adafruit.com/product/227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olu.com/product/3782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pilibsuite/WPILibPi/releas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jimwright.org/robot/ri3d2020/raspberrypi.html" TargetMode="External"/><Relationship Id="rId2" Type="http://schemas.openxmlformats.org/officeDocument/2006/relationships/hyperlink" Target="https://github.com/JimWright4089/FIRSTRobots/tree/master/Code/RaspberryPi/cpp-multiCameraServer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10.40.89.2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rilRobotics/apriltag.git" TargetMode="External"/><Relationship Id="rId2" Type="http://schemas.openxmlformats.org/officeDocument/2006/relationships/hyperlink" Target="https://github.com/opencv/opencv.gi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F712-1159-4FD0-8763-102ED58EC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Offboard Processing</a:t>
            </a:r>
            <a:br>
              <a:rPr lang="en-US" dirty="0"/>
            </a:br>
            <a:r>
              <a:rPr lang="en-US" sz="4800" dirty="0"/>
              <a:t>(Raspberry Pi and </a:t>
            </a:r>
            <a:r>
              <a:rPr lang="en-US" sz="4800" dirty="0" err="1"/>
              <a:t>Ardiuno</a:t>
            </a:r>
            <a:r>
              <a:rPr lang="en-US" sz="4800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E71F-2A5E-472C-BF49-22A152F4B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Jim Wright</a:t>
            </a:r>
          </a:p>
          <a:p>
            <a:r>
              <a:rPr lang="en-US" dirty="0"/>
              <a:t>The Whidbey Island Wild Cats 2980</a:t>
            </a:r>
          </a:p>
        </p:txBody>
      </p:sp>
    </p:spTree>
    <p:extLst>
      <p:ext uri="{BB962C8B-B14F-4D97-AF65-F5344CB8AC3E}">
        <p14:creationId xmlns:p14="http://schemas.microsoft.com/office/powerpoint/2010/main" val="155084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Raspberry Pi 3 (Rpi3)</a:t>
            </a:r>
          </a:p>
          <a:p>
            <a:pPr lvl="1"/>
            <a:r>
              <a:rPr lang="en-US" sz="2200" dirty="0"/>
              <a:t>Comes with 1Gb, 2Gb, </a:t>
            </a:r>
            <a:r>
              <a:rPr lang="en-US" sz="2200" b="1" dirty="0"/>
              <a:t>4Gb</a:t>
            </a:r>
            <a:r>
              <a:rPr lang="en-US" sz="2200" dirty="0"/>
              <a:t> SRAM</a:t>
            </a:r>
          </a:p>
          <a:p>
            <a:pPr lvl="1"/>
            <a:r>
              <a:rPr lang="en-US" sz="2200" dirty="0"/>
              <a:t>Full size HDMI ports</a:t>
            </a:r>
          </a:p>
          <a:p>
            <a:pPr lvl="1"/>
            <a:r>
              <a:rPr lang="en-US" sz="2200" dirty="0"/>
              <a:t>Harder to buy, however, most everyone has one of them lying about.</a:t>
            </a:r>
          </a:p>
          <a:p>
            <a:pPr lvl="1"/>
            <a:r>
              <a:rPr lang="en-US" sz="2200" dirty="0"/>
              <a:t>Lots of documentation on the Web for these.</a:t>
            </a:r>
          </a:p>
          <a:p>
            <a:pPr lvl="1"/>
            <a:r>
              <a:rPr lang="en-US" sz="2200" dirty="0"/>
              <a:t>Minimum device for FRC Offboard processing.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0CB2-8CF4-47D1-9EAE-C562CCAD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11" y="3429000"/>
            <a:ext cx="3826648" cy="29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0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Raspberry Pi Zeros</a:t>
            </a:r>
          </a:p>
          <a:p>
            <a:pPr lvl="1"/>
            <a:r>
              <a:rPr lang="en-US" sz="2200" dirty="0"/>
              <a:t>Two variants</a:t>
            </a:r>
          </a:p>
          <a:p>
            <a:pPr lvl="2"/>
            <a:r>
              <a:rPr lang="en-US" sz="2000" dirty="0"/>
              <a:t>Raspberry Pi Zero - Version 1.3</a:t>
            </a:r>
          </a:p>
          <a:p>
            <a:pPr lvl="2"/>
            <a:r>
              <a:rPr lang="en-US" sz="2000" dirty="0"/>
              <a:t>Raspberry Pi Zero W (</a:t>
            </a:r>
            <a:r>
              <a:rPr lang="en-US" sz="2000" dirty="0" err="1"/>
              <a:t>Wifi</a:t>
            </a:r>
            <a:r>
              <a:rPr lang="en-US" sz="2000" dirty="0"/>
              <a:t>)</a:t>
            </a:r>
          </a:p>
          <a:p>
            <a:pPr lvl="1"/>
            <a:r>
              <a:rPr lang="en-US" sz="2200" dirty="0"/>
              <a:t>Full size HDMI ports</a:t>
            </a:r>
          </a:p>
          <a:p>
            <a:pPr lvl="1"/>
            <a:r>
              <a:rPr lang="en-US" sz="2200" dirty="0"/>
              <a:t>No </a:t>
            </a:r>
            <a:r>
              <a:rPr lang="en-US" sz="2200" dirty="0" err="1"/>
              <a:t>Eithernet</a:t>
            </a:r>
            <a:r>
              <a:rPr lang="en-US" sz="2200" dirty="0"/>
              <a:t> port</a:t>
            </a:r>
          </a:p>
          <a:p>
            <a:pPr lvl="1"/>
            <a:r>
              <a:rPr lang="en-US" sz="2200" dirty="0"/>
              <a:t>One usable USB port, to  </a:t>
            </a:r>
            <a:r>
              <a:rPr lang="en-US" sz="2200" dirty="0" err="1"/>
              <a:t>Usb</a:t>
            </a:r>
            <a:r>
              <a:rPr lang="en-US" sz="2200" dirty="0"/>
              <a:t> Hub is needed.</a:t>
            </a:r>
          </a:p>
          <a:p>
            <a:pPr lvl="1"/>
            <a:r>
              <a:rPr lang="en-US" sz="2200" dirty="0"/>
              <a:t>There power the </a:t>
            </a:r>
            <a:r>
              <a:rPr lang="en-US" sz="2200" dirty="0" err="1"/>
              <a:t>Limelights</a:t>
            </a:r>
            <a:r>
              <a:rPr lang="en-US" sz="2200" dirty="0"/>
              <a:t> (I’ve been told)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B24B3-6460-4B63-BC6A-79B9AF421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682" y="3300549"/>
            <a:ext cx="3768824" cy="28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NVIDIA Jetson Nano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Raw Processing power is between </a:t>
            </a:r>
            <a:r>
              <a:rPr lang="en-US" sz="2400" dirty="0" err="1"/>
              <a:t>Rpi</a:t>
            </a:r>
            <a:r>
              <a:rPr lang="en-US" sz="2400" dirty="0"/>
              <a:t> 3 and Rpi4.</a:t>
            </a:r>
          </a:p>
          <a:p>
            <a:r>
              <a:rPr lang="en-US" sz="2400" dirty="0"/>
              <a:t>Basically a NVIDIA graphics card strapped to a </a:t>
            </a:r>
            <a:r>
              <a:rPr lang="en-US" sz="2400" dirty="0" err="1"/>
              <a:t>Rpi</a:t>
            </a:r>
            <a:endParaRPr lang="en-US" sz="2400" dirty="0"/>
          </a:p>
          <a:p>
            <a:r>
              <a:rPr lang="en-US" sz="2400" dirty="0"/>
              <a:t>Good for Vision Processing and Machine Learning.</a:t>
            </a:r>
          </a:p>
          <a:p>
            <a:r>
              <a:rPr lang="en-US" sz="2400" dirty="0"/>
              <a:t>A lot more software expertise is needed to really make ‘</a:t>
            </a:r>
            <a:r>
              <a:rPr lang="en-US" sz="2400" dirty="0" err="1"/>
              <a:t>em</a:t>
            </a:r>
            <a:r>
              <a:rPr lang="en-US" sz="2400" dirty="0"/>
              <a:t> run.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079B9-6603-4622-8AE5-CE1ACD94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546" y="3901440"/>
            <a:ext cx="3733074" cy="23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1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Jetson AGX Xavier/Orin Nano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AGX Xavier at $1,300 you can’t use it on an FRC Bot</a:t>
            </a:r>
          </a:p>
          <a:p>
            <a:r>
              <a:rPr lang="en-US" sz="2400" dirty="0"/>
              <a:t>I just include it because this is what Professional Robotics Engineers use.</a:t>
            </a:r>
          </a:p>
          <a:p>
            <a:r>
              <a:rPr lang="en-US" sz="2400" dirty="0"/>
              <a:t>Orin Nano is just coming out there isn’t a lot of information on it.</a:t>
            </a:r>
          </a:p>
          <a:p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53309-6E71-4193-835B-F8BB75A0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53" y="3222866"/>
            <a:ext cx="2840477" cy="29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0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Google Coral Dev Board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Raw Processing power is between </a:t>
            </a:r>
            <a:r>
              <a:rPr lang="en-US" sz="2400" dirty="0" err="1"/>
              <a:t>Rpi</a:t>
            </a:r>
            <a:r>
              <a:rPr lang="en-US" sz="2400" dirty="0"/>
              <a:t> 3 and Rpi4, less than the Jetson Nano.</a:t>
            </a:r>
          </a:p>
          <a:p>
            <a:r>
              <a:rPr lang="en-US" sz="2400" dirty="0"/>
              <a:t>Good for Machine Learning.</a:t>
            </a:r>
          </a:p>
          <a:p>
            <a:r>
              <a:rPr lang="en-US" sz="2400" dirty="0"/>
              <a:t>A board built for Tensor Flow</a:t>
            </a:r>
          </a:p>
          <a:p>
            <a:r>
              <a:rPr lang="en-US" sz="2400" dirty="0"/>
              <a:t>A lot more software expertise is needed to really make ‘</a:t>
            </a:r>
            <a:r>
              <a:rPr lang="en-US" sz="2400" dirty="0" err="1"/>
              <a:t>em</a:t>
            </a:r>
            <a:r>
              <a:rPr lang="en-US" sz="2400" dirty="0"/>
              <a:t> run.</a:t>
            </a:r>
          </a:p>
          <a:p>
            <a:r>
              <a:rPr lang="en-US" sz="2400" dirty="0"/>
              <a:t>Good enough for Vision Processing 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5459C-6D78-46AE-AB22-FE75066D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5" y="3429000"/>
            <a:ext cx="3940808" cy="27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3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UP 4000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Intel Based</a:t>
            </a:r>
          </a:p>
          <a:p>
            <a:r>
              <a:rPr lang="en-US" sz="2400" dirty="0"/>
              <a:t>Built for Windows IoT </a:t>
            </a:r>
          </a:p>
          <a:p>
            <a:r>
              <a:rPr lang="en-US" sz="2400" dirty="0"/>
              <a:t>I have one but I’ve not had much time with it.</a:t>
            </a:r>
          </a:p>
          <a:p>
            <a:r>
              <a:rPr lang="en-US" sz="2400" dirty="0"/>
              <a:t>You can get them reliably now but pricey</a:t>
            </a:r>
          </a:p>
          <a:p>
            <a:r>
              <a:rPr lang="en-US" sz="2400" dirty="0"/>
              <a:t>12 Volt Based 5Amp!!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AEF94-3492-4244-B3CF-76A57FD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02" y="2888584"/>
            <a:ext cx="3670663" cy="36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Limelight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It’s odd to put the Limelight in this section.  It really is a </a:t>
            </a:r>
            <a:r>
              <a:rPr lang="en-US" sz="2400" dirty="0" err="1"/>
              <a:t>Rpi</a:t>
            </a:r>
            <a:r>
              <a:rPr lang="en-US" sz="2400" dirty="0"/>
              <a:t> Zero.  </a:t>
            </a:r>
          </a:p>
          <a:p>
            <a:r>
              <a:rPr lang="en-US" sz="2400" dirty="0"/>
              <a:t>Since we are switching from Reflective Tape on the field to </a:t>
            </a:r>
            <a:r>
              <a:rPr lang="en-US" sz="2400" dirty="0" err="1"/>
              <a:t>Apriltags</a:t>
            </a:r>
            <a:r>
              <a:rPr lang="en-US" sz="2400" dirty="0"/>
              <a:t>, I’m guessing teams are working on switching these over.</a:t>
            </a:r>
          </a:p>
          <a:p>
            <a:r>
              <a:rPr lang="en-US" sz="2400" dirty="0"/>
              <a:t>Most teams own these.  So there FREE!!!</a:t>
            </a:r>
          </a:p>
          <a:p>
            <a:r>
              <a:rPr lang="en-US" sz="2400" dirty="0"/>
              <a:t>I’m hoping for a new firmware release to include the April Tag library.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64415-9742-43D6-B8B1-BEFD4876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51" y="271064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Jim’s Raspberry Pi 4 favorite cases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Big ‘</a:t>
            </a:r>
            <a:r>
              <a:rPr lang="en-US" sz="2400" dirty="0" err="1"/>
              <a:t>ol</a:t>
            </a:r>
            <a:r>
              <a:rPr lang="en-US" sz="2400" dirty="0"/>
              <a:t> chunk of </a:t>
            </a:r>
            <a:r>
              <a:rPr lang="en-US" sz="2400" dirty="0" err="1"/>
              <a:t>Alluminum</a:t>
            </a:r>
            <a:endParaRPr lang="en-US" sz="2400" dirty="0"/>
          </a:p>
          <a:p>
            <a:r>
              <a:rPr lang="en-US" sz="2400" dirty="0"/>
              <a:t>Fans that use the 5V pins</a:t>
            </a:r>
          </a:p>
          <a:p>
            <a:r>
              <a:rPr lang="en-US" sz="2400" dirty="0">
                <a:hlinkClick r:id="rId2"/>
              </a:rPr>
              <a:t>https://www.adafruit.com/product/4340</a:t>
            </a:r>
            <a:endParaRPr lang="en-US" sz="2400" dirty="0"/>
          </a:p>
          <a:p>
            <a:r>
              <a:rPr lang="en-US" sz="2400" dirty="0"/>
              <a:t>Non-fan heat sink cases come in various colors.</a:t>
            </a:r>
          </a:p>
          <a:p>
            <a:r>
              <a:rPr lang="en-US" sz="2400" dirty="0"/>
              <a:t>The non-fan cases look like they are being discontinued, but I’m not sure if that might be a part-shortage issue.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1E2F1-58E5-4020-B8D3-D0B60F7A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27" y="3248297"/>
            <a:ext cx="3588139" cy="28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1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Both 8bit and 32bit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concept of an Arduino was game changing in the Embedded world.</a:t>
            </a:r>
          </a:p>
          <a:p>
            <a:pPr lvl="1"/>
            <a:r>
              <a:rPr lang="en-US" sz="2200" dirty="0"/>
              <a:t>Before Arduino Embedded Engineers had to write low level device drivers from scratch every time.</a:t>
            </a:r>
          </a:p>
          <a:p>
            <a:r>
              <a:rPr lang="en-US" sz="2400" dirty="0"/>
              <a:t>The Arduino IDE is </a:t>
            </a:r>
            <a:r>
              <a:rPr lang="en-US" sz="2400" dirty="0" err="1"/>
              <a:t>sooo</a:t>
            </a:r>
            <a:r>
              <a:rPr lang="en-US" sz="2400" dirty="0"/>
              <a:t> game changing.</a:t>
            </a:r>
          </a:p>
          <a:p>
            <a:r>
              <a:rPr lang="en-US" sz="2400" dirty="0"/>
              <a:t>A lot of code is written, and a lot of boards use the IDE. 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9850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8 - 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UNO “family” is the most popular.</a:t>
            </a:r>
          </a:p>
          <a:p>
            <a:r>
              <a:rPr lang="en-US" sz="2400" dirty="0"/>
              <a:t>These are the standard pin outs for 8 – bit processors.</a:t>
            </a:r>
          </a:p>
          <a:p>
            <a:r>
              <a:rPr lang="en-US" sz="2400" dirty="0"/>
              <a:t>Lot and Lots of “hats” for these.</a:t>
            </a:r>
          </a:p>
          <a:p>
            <a:r>
              <a:rPr lang="en-US" sz="2400" dirty="0"/>
              <a:t>They are meant for very simple very specific applications.</a:t>
            </a:r>
          </a:p>
          <a:p>
            <a:r>
              <a:rPr lang="en-US" sz="2400" dirty="0"/>
              <a:t>Not that useful for FRC anymore.</a:t>
            </a:r>
          </a:p>
          <a:p>
            <a:r>
              <a:rPr lang="en-US" sz="2400" dirty="0"/>
              <a:t>Accepts 5 Volts, pins are 5 Volts.</a:t>
            </a:r>
          </a:p>
          <a:p>
            <a:pPr lvl="1"/>
            <a:r>
              <a:rPr lang="en-US" sz="2200" dirty="0"/>
              <a:t>This is critical for LED strip applications.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F5BC4-07BB-4E91-AB94-95C70B62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907" y="3429000"/>
            <a:ext cx="37591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0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my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https://github.com/JimWright4089/FIRSTWorkshops/FRC/2022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0779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b="1" dirty="0" err="1"/>
              <a:t>Pololu</a:t>
            </a:r>
            <a:r>
              <a:rPr lang="en-US" sz="4400" b="1" dirty="0"/>
              <a:t> A-Star 32U4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Pololu</a:t>
            </a:r>
            <a:r>
              <a:rPr lang="en-US" sz="2400" dirty="0"/>
              <a:t> A-Star drivers need to be added to the Arduino IDE (more on that later).</a:t>
            </a:r>
          </a:p>
          <a:p>
            <a:r>
              <a:rPr lang="en-US" sz="2400" dirty="0"/>
              <a:t>I (Jim) considers this the most important FRC off board device.</a:t>
            </a:r>
          </a:p>
          <a:p>
            <a:r>
              <a:rPr lang="en-US" sz="2400" dirty="0"/>
              <a:t>It’s a Raspberry PI Hat with a UNO built in.  So it can source both 5V and 3.3V pins.</a:t>
            </a:r>
          </a:p>
          <a:p>
            <a:r>
              <a:rPr lang="en-US" sz="2400" dirty="0"/>
              <a:t>The 5V to 3.3V level shifters are built into the I2C lines.</a:t>
            </a:r>
          </a:p>
          <a:p>
            <a:r>
              <a:rPr lang="en-US" sz="2400" b="1" dirty="0"/>
              <a:t>It has a 12V to 5V regulator on it, you can wire it into the PDP/PDH safely</a:t>
            </a:r>
          </a:p>
          <a:p>
            <a:r>
              <a:rPr lang="en-US" sz="2200" dirty="0"/>
              <a:t>https://www.pololu.com/product/3118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224E1-380C-452B-B63E-AB7875F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73" y="3300548"/>
            <a:ext cx="3692976" cy="29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01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32 - 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These have taken over the small processor space.</a:t>
            </a:r>
          </a:p>
          <a:p>
            <a:r>
              <a:rPr lang="en-US" sz="2400" dirty="0"/>
              <a:t>They are faster with more RAM and Flash (programming capacity).</a:t>
            </a:r>
          </a:p>
          <a:p>
            <a:r>
              <a:rPr lang="en-US" sz="2400" dirty="0"/>
              <a:t>Most sensors are now being designed for these.</a:t>
            </a:r>
          </a:p>
          <a:p>
            <a:r>
              <a:rPr lang="en-US" sz="2400" dirty="0"/>
              <a:t>5V in, however like the </a:t>
            </a:r>
            <a:r>
              <a:rPr lang="en-US" sz="2400" dirty="0" err="1"/>
              <a:t>Rpis</a:t>
            </a:r>
            <a:r>
              <a:rPr lang="en-US" sz="2400" dirty="0"/>
              <a:t> 3.3V pins.</a:t>
            </a:r>
          </a:p>
          <a:p>
            <a:r>
              <a:rPr lang="en-US" sz="2200" dirty="0" err="1"/>
              <a:t>SparkFun's</a:t>
            </a:r>
            <a:r>
              <a:rPr lang="en-US" sz="2200" dirty="0"/>
              <a:t> </a:t>
            </a:r>
            <a:r>
              <a:rPr lang="en-US" sz="2200" dirty="0" err="1"/>
              <a:t>Qwiic</a:t>
            </a:r>
            <a:r>
              <a:rPr lang="en-US" sz="2200" dirty="0"/>
              <a:t> Connect plugs are quickly  becoming standard and they make wiring thing easy.  (These are I2C at the low level)</a:t>
            </a:r>
          </a:p>
          <a:p>
            <a:r>
              <a:rPr lang="en-US" sz="2200" dirty="0"/>
              <a:t>All processors use the Arduino IDE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9284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/>
              <a:t>Adafruit Feather Family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ATSAMD21 Cortex M0</a:t>
            </a:r>
          </a:p>
          <a:p>
            <a:pPr lvl="1"/>
            <a:r>
              <a:rPr lang="en-US" sz="2200" dirty="0"/>
              <a:t>256KB of FLASH + 32KB of RAM</a:t>
            </a:r>
          </a:p>
          <a:p>
            <a:pPr lvl="1"/>
            <a:r>
              <a:rPr lang="en-US" sz="2200" dirty="0"/>
              <a:t>48MHz with 3.3V logic/power</a:t>
            </a:r>
          </a:p>
          <a:p>
            <a:r>
              <a:rPr lang="en-US" sz="2400" dirty="0"/>
              <a:t>ATSAMD51 Cortex M4</a:t>
            </a:r>
          </a:p>
          <a:p>
            <a:pPr lvl="1"/>
            <a:r>
              <a:rPr lang="en-US" sz="2200" dirty="0"/>
              <a:t>512 KB flash, 192 KB RAM</a:t>
            </a:r>
          </a:p>
          <a:p>
            <a:pPr lvl="1"/>
            <a:r>
              <a:rPr lang="en-US" sz="2200" dirty="0"/>
              <a:t>120 MHz, 32-bit, 3.3V logic and power</a:t>
            </a:r>
          </a:p>
          <a:p>
            <a:r>
              <a:rPr lang="en-US" sz="2400" dirty="0"/>
              <a:t>I (Jim) use these for LED matrix drivers.</a:t>
            </a:r>
          </a:p>
          <a:p>
            <a:r>
              <a:rPr lang="en-US" sz="2400" dirty="0"/>
              <a:t>Adafruit has ‘hats’ for these.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2389F-5695-48EE-BA02-3DE941BB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687" y="3317966"/>
            <a:ext cx="3602816" cy="28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7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 err="1"/>
              <a:t>SparkFun</a:t>
            </a:r>
            <a:r>
              <a:rPr lang="en-US" sz="4400" dirty="0"/>
              <a:t> Thing Plus - SAMD51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It’s a M4 processor.</a:t>
            </a:r>
          </a:p>
          <a:p>
            <a:r>
              <a:rPr lang="en-US" sz="2400" dirty="0"/>
              <a:t>This has the </a:t>
            </a:r>
            <a:r>
              <a:rPr lang="en-US" sz="2400" dirty="0" err="1"/>
              <a:t>Qwiic</a:t>
            </a:r>
            <a:r>
              <a:rPr lang="en-US" sz="2400" dirty="0"/>
              <a:t> connector built in.</a:t>
            </a:r>
          </a:p>
          <a:p>
            <a:r>
              <a:rPr lang="en-US" sz="2400" dirty="0"/>
              <a:t>I (Jim) use these for driver station buttons.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7812A-B880-4EE7-B9CE-5B2D281C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51" y="2365570"/>
            <a:ext cx="3774077" cy="37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 err="1"/>
              <a:t>SparkFun</a:t>
            </a:r>
            <a:r>
              <a:rPr lang="en-US" sz="4400" dirty="0"/>
              <a:t> </a:t>
            </a:r>
            <a:r>
              <a:rPr lang="en-US" sz="4400" dirty="0" err="1"/>
              <a:t>MicroMod</a:t>
            </a:r>
            <a:r>
              <a:rPr lang="en-US" sz="4400" dirty="0"/>
              <a:t> system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7178539" cy="2249116"/>
          </a:xfrm>
        </p:spPr>
        <p:txBody>
          <a:bodyPr>
            <a:normAutofit/>
          </a:bodyPr>
          <a:lstStyle/>
          <a:p>
            <a:r>
              <a:rPr lang="en-US" sz="2400" dirty="0"/>
              <a:t>Weird idea, any processor wired into a bunch of peripherals.</a:t>
            </a:r>
          </a:p>
          <a:p>
            <a:r>
              <a:rPr lang="en-US" sz="2400" dirty="0"/>
              <a:t>Easy wire, secure 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4F224-5C35-4F32-89F2-E7D6FDC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06" y="3226202"/>
            <a:ext cx="8013028" cy="31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1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b="1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317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200" dirty="0"/>
              <a:t>R503</a:t>
            </a:r>
          </a:p>
          <a:p>
            <a:pPr lvl="1"/>
            <a:r>
              <a:rPr lang="en-US" sz="2000" dirty="0"/>
              <a:t>With the exception of servos, fans, or motors integral to sensors of COTS computing devices permitted in R501, each actuator must be controlled by a power regulating device. The only power regulating devices for actuators permitted on the ROBOT include:</a:t>
            </a:r>
          </a:p>
          <a:p>
            <a:r>
              <a:rPr lang="en-US" sz="2200" dirty="0"/>
              <a:t>Basically, the </a:t>
            </a:r>
            <a:r>
              <a:rPr lang="en-US" sz="2200" dirty="0" err="1"/>
              <a:t>RoboRio</a:t>
            </a:r>
            <a:r>
              <a:rPr lang="en-US" sz="2200" dirty="0"/>
              <a:t> </a:t>
            </a:r>
            <a:r>
              <a:rPr lang="en-US" sz="2200" b="1" dirty="0"/>
              <a:t>MUST </a:t>
            </a:r>
            <a:r>
              <a:rPr lang="en-US" sz="2200" dirty="0"/>
              <a:t>controls </a:t>
            </a:r>
            <a:r>
              <a:rPr lang="en-US" sz="2200" b="1" dirty="0"/>
              <a:t>ALL</a:t>
            </a:r>
            <a:r>
              <a:rPr lang="en-US" sz="2200" dirty="0"/>
              <a:t> actuators (even servos).</a:t>
            </a:r>
          </a:p>
          <a:p>
            <a:r>
              <a:rPr lang="en-US" sz="2200" dirty="0"/>
              <a:t>Off board devices are sensors and LED status/decoration things.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81472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With the exception of the UP 4000, all of the previous devices take in 5 volts.</a:t>
            </a:r>
          </a:p>
          <a:p>
            <a:r>
              <a:rPr lang="en-US" sz="2400" dirty="0"/>
              <a:t>The 8bit and 32bit boards can be powered off of the 5V ports of the VRM, or USB ports of the </a:t>
            </a:r>
            <a:r>
              <a:rPr lang="en-US" sz="2400" dirty="0" err="1"/>
              <a:t>driverstation</a:t>
            </a:r>
            <a:r>
              <a:rPr lang="en-US" sz="2400" dirty="0"/>
              <a:t> laptop.</a:t>
            </a:r>
          </a:p>
          <a:p>
            <a:r>
              <a:rPr lang="en-US" sz="2400" dirty="0"/>
              <a:t>The Heavy Processors however, are creeping above the 2Amp limit of the VRM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endParaRPr lang="en-US" sz="22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405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Getting power to ‘</a:t>
            </a:r>
            <a:r>
              <a:rPr lang="en-US" sz="4400" dirty="0" err="1"/>
              <a:t>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 err="1"/>
              <a:t>Pololu</a:t>
            </a:r>
            <a:r>
              <a:rPr lang="en-US" sz="2400" dirty="0"/>
              <a:t> has an amazing assortment of 12V to 5V converters.  </a:t>
            </a:r>
          </a:p>
          <a:p>
            <a:r>
              <a:rPr lang="en-US" sz="2400" dirty="0" err="1"/>
              <a:t>Pololu</a:t>
            </a:r>
            <a:r>
              <a:rPr lang="en-US" sz="2400" dirty="0"/>
              <a:t> 5V, 15A Step-Down Voltage Regulator D24V150F5</a:t>
            </a:r>
          </a:p>
          <a:p>
            <a:pPr lvl="1"/>
            <a:r>
              <a:rPr lang="en-US" sz="2200" dirty="0"/>
              <a:t>https://www.pololu.com/product/2881</a:t>
            </a:r>
          </a:p>
          <a:p>
            <a:r>
              <a:rPr lang="en-US" sz="2400" dirty="0"/>
              <a:t>12V lines come from the PDP/PDH</a:t>
            </a:r>
          </a:p>
          <a:p>
            <a:r>
              <a:rPr lang="en-US" sz="2400" dirty="0"/>
              <a:t>5V lines come out of it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5E93-D5A3-42E0-8E8E-A1FB262F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449" y="3428999"/>
            <a:ext cx="352424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5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Rules/Pro Tip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R624</a:t>
            </a:r>
          </a:p>
          <a:p>
            <a:pPr lvl="1"/>
            <a:r>
              <a:rPr lang="en-US" sz="1700" dirty="0"/>
              <a:t>All non-SIGNAL LEVEL wiring with a constant polarity (i.e., except for outputs of relay modules, motor controllers, or sensors) shall be color-coded along their entire length from the manufacturer as follows:</a:t>
            </a:r>
          </a:p>
          <a:p>
            <a:pPr lvl="2"/>
            <a:r>
              <a:rPr lang="en-US" sz="1500" dirty="0"/>
              <a:t>A. red, yellow, white, brown, or black-with-stripe on the positive (e.g. +24VDC, +12VDC, +5VDC, etc.) connections</a:t>
            </a:r>
          </a:p>
          <a:p>
            <a:pPr lvl="2"/>
            <a:r>
              <a:rPr lang="en-US" sz="1500" dirty="0"/>
              <a:t>B. black or blue for the common or negative side (-) of the </a:t>
            </a:r>
            <a:r>
              <a:rPr lang="en-US" sz="1500" dirty="0" err="1"/>
              <a:t>connectionsBasically</a:t>
            </a:r>
            <a:r>
              <a:rPr lang="en-US" sz="1500" dirty="0"/>
              <a:t>, the </a:t>
            </a:r>
            <a:r>
              <a:rPr lang="en-US" sz="1500" dirty="0" err="1"/>
              <a:t>RoboRio</a:t>
            </a:r>
            <a:r>
              <a:rPr lang="en-US" sz="1500" dirty="0"/>
              <a:t> </a:t>
            </a:r>
            <a:r>
              <a:rPr lang="en-US" sz="1500" b="1" dirty="0"/>
              <a:t>MUST </a:t>
            </a:r>
            <a:r>
              <a:rPr lang="en-US" sz="1500" dirty="0"/>
              <a:t>controls </a:t>
            </a:r>
            <a:r>
              <a:rPr lang="en-US" sz="1500" b="1" dirty="0"/>
              <a:t>ALL</a:t>
            </a:r>
            <a:r>
              <a:rPr lang="en-US" sz="1500" dirty="0"/>
              <a:t> actuators (even servos).</a:t>
            </a:r>
          </a:p>
          <a:p>
            <a:r>
              <a:rPr lang="en-US" sz="2200" dirty="0"/>
              <a:t>My company (</a:t>
            </a:r>
            <a:r>
              <a:rPr lang="en-US" sz="2200" dirty="0" err="1"/>
              <a:t>Astronics</a:t>
            </a:r>
            <a:r>
              <a:rPr lang="en-US" sz="2200" dirty="0"/>
              <a:t>) has a unwritten rule that, all Aircraft Power (28Volt usually) is Red/Black.  All 5V power is Orange/Black so they don’t mix.</a:t>
            </a:r>
          </a:p>
          <a:p>
            <a:r>
              <a:rPr lang="en-US" sz="2200" dirty="0"/>
              <a:t>I would suggest Yellow/Blue for your 5V power bus.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1365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Workshop:</a:t>
            </a:r>
          </a:p>
          <a:p>
            <a:r>
              <a:rPr lang="en-US" sz="2400" dirty="0">
                <a:hlinkClick r:id="rId2"/>
              </a:rPr>
              <a:t>https://github.com/JimWright4089/FIRSTWorkshops/FRC/2022</a:t>
            </a:r>
            <a:endParaRPr lang="en-US" sz="2400" dirty="0"/>
          </a:p>
          <a:p>
            <a:r>
              <a:rPr lang="en-US" sz="3200" dirty="0"/>
              <a:t>Code:</a:t>
            </a:r>
          </a:p>
          <a:p>
            <a:r>
              <a:rPr lang="en-US" sz="2800" dirty="0"/>
              <a:t>https://github.com/JimWright4089/FIRSTRobots</a:t>
            </a:r>
          </a:p>
          <a:p>
            <a:r>
              <a:rPr lang="en-US" sz="3200" dirty="0"/>
              <a:t>Web:</a:t>
            </a:r>
          </a:p>
          <a:p>
            <a:r>
              <a:rPr lang="en-US" sz="2800" dirty="0"/>
              <a:t>https://jimwright.org/robot/robots.html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0658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5V Power Bus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Anderson Quick Connects come in other colors than Red/Black. </a:t>
            </a:r>
          </a:p>
          <a:p>
            <a:pPr lvl="1"/>
            <a:r>
              <a:rPr lang="en-US" sz="2200" dirty="0"/>
              <a:t>https://powerwerx.com/anderson-powerpole-colored-housings</a:t>
            </a:r>
          </a:p>
          <a:p>
            <a:r>
              <a:rPr lang="en-US" sz="2400" dirty="0"/>
              <a:t>Anderson Quick Connect Bus</a:t>
            </a:r>
          </a:p>
          <a:p>
            <a:pPr lvl="1"/>
            <a:r>
              <a:rPr lang="en-US" sz="2200" dirty="0">
                <a:hlinkClick r:id="rId2"/>
              </a:rPr>
              <a:t>https://powerwerx.com/8-position-powerpole-distribution-block</a:t>
            </a:r>
            <a:endParaRPr lang="en-US" sz="2400" dirty="0"/>
          </a:p>
          <a:p>
            <a:r>
              <a:rPr lang="en-US" sz="2200" dirty="0"/>
              <a:t>Terminal Blocks</a:t>
            </a:r>
          </a:p>
          <a:p>
            <a:pPr lvl="1"/>
            <a:r>
              <a:rPr lang="en-US" sz="2000" dirty="0"/>
              <a:t>From McMaster or most local Hardware Stores</a:t>
            </a:r>
          </a:p>
          <a:p>
            <a:pPr lvl="1"/>
            <a:r>
              <a:rPr lang="en-US" sz="2000" dirty="0"/>
              <a:t>McLendon Hardware </a:t>
            </a:r>
            <a:r>
              <a:rPr lang="en-US" sz="2200" dirty="0"/>
              <a:t>has a good selection</a:t>
            </a:r>
          </a:p>
          <a:p>
            <a:r>
              <a:rPr lang="en-US" sz="2600" dirty="0" err="1"/>
              <a:t>Termal</a:t>
            </a:r>
            <a:r>
              <a:rPr lang="en-US" sz="2600" dirty="0"/>
              <a:t> Block Jumpers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A60F-1224-4D6E-B709-D61CAC7A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90" y="1385478"/>
            <a:ext cx="2395999" cy="186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FA53E-9B82-49FC-BB57-46094439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890" y="3429000"/>
            <a:ext cx="2395999" cy="1223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3F6A1-B798-4DD3-A67A-FCAB2EB7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402" y="4978900"/>
            <a:ext cx="1428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TE Con Deutsch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Digikey</a:t>
            </a:r>
            <a:r>
              <a:rPr lang="en-US" sz="2400" dirty="0"/>
              <a:t> sells the best selection</a:t>
            </a:r>
          </a:p>
          <a:p>
            <a:r>
              <a:rPr lang="en-US" sz="2400" dirty="0"/>
              <a:t>Part Numbers for the 6 pin.</a:t>
            </a:r>
          </a:p>
          <a:p>
            <a:pPr lvl="1"/>
            <a:r>
              <a:rPr lang="en-US" sz="2200" dirty="0"/>
              <a:t>DT04-6P – Socket Shell</a:t>
            </a:r>
          </a:p>
          <a:p>
            <a:pPr lvl="1"/>
            <a:r>
              <a:rPr lang="en-US" sz="2200" dirty="0"/>
              <a:t>W6P – Wedge Lock</a:t>
            </a:r>
          </a:p>
          <a:p>
            <a:pPr lvl="1"/>
            <a:r>
              <a:rPr lang="en-US" sz="2200" dirty="0"/>
              <a:t>DT06-6S – Plug Shell</a:t>
            </a:r>
          </a:p>
          <a:p>
            <a:pPr lvl="1"/>
            <a:r>
              <a:rPr lang="en-US" sz="2200" dirty="0"/>
              <a:t>W6S – Other Wedge Lock</a:t>
            </a:r>
          </a:p>
          <a:p>
            <a:pPr lvl="1"/>
            <a:r>
              <a:rPr lang="en-US" sz="2200" dirty="0"/>
              <a:t>0462-201-16141 Socket Pin</a:t>
            </a:r>
          </a:p>
          <a:p>
            <a:pPr lvl="1"/>
            <a:r>
              <a:rPr lang="en-US" sz="2200" dirty="0"/>
              <a:t>0460-202-16141 Pin</a:t>
            </a:r>
          </a:p>
          <a:p>
            <a:r>
              <a:rPr lang="en-US" sz="2400" dirty="0"/>
              <a:t>Crimp tool is expensive on </a:t>
            </a:r>
            <a:r>
              <a:rPr lang="en-US" sz="2400" dirty="0" err="1"/>
              <a:t>Digikey</a:t>
            </a:r>
            <a:r>
              <a:rPr lang="en-US" sz="2400" dirty="0"/>
              <a:t>.  Cheaper one:</a:t>
            </a:r>
          </a:p>
          <a:p>
            <a:pPr lvl="1"/>
            <a:r>
              <a:rPr lang="en-US" sz="2200" dirty="0"/>
              <a:t>https://www.customconnectorkits.com/902-499/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9C5D1-C364-428E-860A-C4F5A4AB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86" y="1537593"/>
            <a:ext cx="2508069" cy="2508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0F561-8799-4C49-8D11-C9ADA7C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150658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8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033465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All the processing needs to go through the </a:t>
            </a:r>
            <a:r>
              <a:rPr lang="en-US" sz="2400" dirty="0" err="1"/>
              <a:t>RoboRio</a:t>
            </a:r>
            <a:r>
              <a:rPr lang="en-US" sz="2400" dirty="0"/>
              <a:t> everything needs to attach to it.</a:t>
            </a:r>
          </a:p>
          <a:p>
            <a:r>
              <a:rPr lang="en-US" sz="2400" dirty="0"/>
              <a:t>Heavy Processors connect through Ethernet and talk Net Tables (</a:t>
            </a:r>
            <a:r>
              <a:rPr lang="en-US" sz="2400" dirty="0" err="1"/>
              <a:t>NTCore</a:t>
            </a:r>
            <a:r>
              <a:rPr lang="en-US" sz="2400" dirty="0"/>
              <a:t>).</a:t>
            </a:r>
          </a:p>
          <a:p>
            <a:r>
              <a:rPr lang="en-US" sz="2400" dirty="0"/>
              <a:t>8bit and 32bit </a:t>
            </a:r>
            <a:r>
              <a:rPr lang="en-US" sz="2400" i="1" dirty="0"/>
              <a:t>could</a:t>
            </a:r>
            <a:r>
              <a:rPr lang="en-US" sz="2400" dirty="0"/>
              <a:t> talk I2C, however, the </a:t>
            </a:r>
            <a:r>
              <a:rPr lang="en-US" sz="2400" dirty="0" err="1"/>
              <a:t>RoboRio</a:t>
            </a:r>
            <a:r>
              <a:rPr lang="en-US" sz="2400" dirty="0"/>
              <a:t> I2C port is ‘SUS’ </a:t>
            </a:r>
          </a:p>
          <a:p>
            <a:r>
              <a:rPr lang="en-US" sz="2000" dirty="0"/>
              <a:t>8bit and 32bit can connect to the digital IO or the serial port.</a:t>
            </a:r>
          </a:p>
          <a:p>
            <a:pPr lvl="1"/>
            <a:r>
              <a:rPr lang="en-US" sz="2000" dirty="0"/>
              <a:t>However, it’s convenient to have the 8bit  and 32bit talk to the Heavy Processors and have them talk </a:t>
            </a:r>
            <a:r>
              <a:rPr lang="en-US" sz="2000" dirty="0" err="1"/>
              <a:t>NTCore</a:t>
            </a:r>
            <a:endParaRPr lang="en-US" sz="2000" dirty="0"/>
          </a:p>
          <a:p>
            <a:r>
              <a:rPr lang="en-US" sz="2200" dirty="0"/>
              <a:t>The 32bit processors can talk Ethernet, however, compiling </a:t>
            </a:r>
            <a:r>
              <a:rPr lang="en-US" sz="2200" dirty="0" err="1"/>
              <a:t>NTCore</a:t>
            </a:r>
            <a:r>
              <a:rPr lang="en-US" sz="2200" dirty="0"/>
              <a:t> for them is a problem.  If WPI would switch to the MQTT protocol this problem would be solved.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8D0CC-FA51-441E-AF28-2604A2DE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1" y="3464185"/>
            <a:ext cx="686473" cy="68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77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Ethernet on the robot is getting crowded.</a:t>
            </a:r>
          </a:p>
          <a:p>
            <a:r>
              <a:rPr lang="en-US" sz="2400" dirty="0"/>
              <a:t>Adding a switch to the robot is a good idea.</a:t>
            </a:r>
          </a:p>
          <a:p>
            <a:r>
              <a:rPr lang="en-US" sz="2400" dirty="0"/>
              <a:t>The lightest switch I (Jim) have found is the  NETGEAR 5-Port Gigabit Ethernet Unmanaged Switch (GS205) or the non-Gigabit switch (FS205)</a:t>
            </a:r>
          </a:p>
          <a:p>
            <a:r>
              <a:rPr lang="en-US" sz="2400" dirty="0"/>
              <a:t>It takes 12V power and can be plugged into the VRM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0A880-0160-4F63-A67C-9C69A96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8" y="3900562"/>
            <a:ext cx="3109096" cy="2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13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544988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Rpi4 with </a:t>
            </a:r>
            <a:r>
              <a:rPr lang="en-US" sz="2400" dirty="0" err="1"/>
              <a:t>Pololu</a:t>
            </a:r>
            <a:r>
              <a:rPr lang="en-US" sz="2400" dirty="0"/>
              <a:t> Hat</a:t>
            </a:r>
          </a:p>
          <a:p>
            <a:r>
              <a:rPr lang="en-US" sz="2400" dirty="0"/>
              <a:t>12V cables soldered into the power plugs.</a:t>
            </a:r>
          </a:p>
          <a:p>
            <a:r>
              <a:rPr lang="en-US" sz="2400" dirty="0"/>
              <a:t>The FAN in the case run off 5V so the 5V and ground lines run to the plug.</a:t>
            </a:r>
          </a:p>
          <a:p>
            <a:r>
              <a:rPr lang="en-US" sz="2400" dirty="0"/>
              <a:t>There is a cable for LED Ring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11326-10DE-189B-B89F-221A7ACD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05" y="1674000"/>
            <a:ext cx="5617210" cy="43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7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916052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Rpi4 with </a:t>
            </a:r>
            <a:r>
              <a:rPr lang="en-US" sz="2400" dirty="0" err="1"/>
              <a:t>Qwiic</a:t>
            </a:r>
            <a:r>
              <a:rPr lang="en-US" sz="2400" dirty="0"/>
              <a:t> connector on it.</a:t>
            </a:r>
          </a:p>
          <a:p>
            <a:r>
              <a:rPr lang="en-US" sz="2400" dirty="0"/>
              <a:t>5V supply</a:t>
            </a:r>
          </a:p>
          <a:p>
            <a:r>
              <a:rPr lang="en-US" sz="2400" dirty="0"/>
              <a:t>This case doesn’t have fans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4C317-329E-283D-2A49-E0A183BD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158" y="2949387"/>
            <a:ext cx="4630536" cy="31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3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Raspberry </a:t>
            </a:r>
            <a:r>
              <a:rPr lang="en-US" sz="2400" dirty="0" err="1"/>
              <a:t>Pis</a:t>
            </a:r>
            <a:r>
              <a:rPr lang="en-US" sz="2400" dirty="0"/>
              <a:t> take a lot of amps.</a:t>
            </a:r>
          </a:p>
          <a:p>
            <a:r>
              <a:rPr lang="en-US" sz="2400" dirty="0"/>
              <a:t>If the Pi is not getting enough current it will show it on the display.</a:t>
            </a:r>
          </a:p>
          <a:p>
            <a:r>
              <a:rPr lang="en-US" sz="2400" dirty="0"/>
              <a:t>Wire your Pi into robot and plug it into a display.</a:t>
            </a:r>
          </a:p>
          <a:p>
            <a:r>
              <a:rPr lang="en-US" sz="2400" dirty="0"/>
              <a:t>Turn the robot on.</a:t>
            </a:r>
          </a:p>
          <a:p>
            <a:r>
              <a:rPr lang="en-US" sz="2400" dirty="0"/>
              <a:t>If the Pi is not getting enough current a lightning bolt will appear in the upper right corner.  </a:t>
            </a:r>
          </a:p>
          <a:p>
            <a:r>
              <a:rPr lang="en-US" sz="2400" dirty="0"/>
              <a:t>If it’s there you need to put a bigger power converter on your robot.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48950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GET UP AND STRETCH</a:t>
            </a:r>
          </a:p>
        </p:txBody>
      </p:sp>
    </p:spTree>
    <p:extLst>
      <p:ext uri="{BB962C8B-B14F-4D97-AF65-F5344CB8AC3E}">
        <p14:creationId xmlns:p14="http://schemas.microsoft.com/office/powerpoint/2010/main" val="3817425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b="1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10150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Examples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Whidbey Island Wildcats</a:t>
            </a:r>
          </a:p>
          <a:p>
            <a:pPr lvl="1"/>
            <a:r>
              <a:rPr lang="en-US" sz="2200" dirty="0"/>
              <a:t>Feather M4 based</a:t>
            </a:r>
          </a:p>
          <a:p>
            <a:pPr lvl="1"/>
            <a:r>
              <a:rPr lang="en-US" sz="2200" dirty="0"/>
              <a:t>32X64 LED Matrix</a:t>
            </a:r>
          </a:p>
          <a:p>
            <a:r>
              <a:rPr lang="en-US" sz="2400" dirty="0"/>
              <a:t>Stealth Driver Station Button Board</a:t>
            </a:r>
          </a:p>
          <a:p>
            <a:pPr lvl="1"/>
            <a:r>
              <a:rPr lang="en-US" sz="2200" dirty="0"/>
              <a:t>Thing Plus - SAMD51</a:t>
            </a:r>
          </a:p>
          <a:p>
            <a:pPr lvl="1"/>
            <a:r>
              <a:rPr lang="en-US" sz="2200" dirty="0"/>
              <a:t>Arcade Buttons</a:t>
            </a:r>
          </a:p>
          <a:p>
            <a:pPr lvl="1"/>
            <a:r>
              <a:rPr lang="en-US" sz="2200" dirty="0" err="1"/>
              <a:t>Qwiic</a:t>
            </a:r>
            <a:r>
              <a:rPr lang="en-US" sz="2200" dirty="0"/>
              <a:t> Encoders</a:t>
            </a:r>
          </a:p>
          <a:p>
            <a:pPr lvl="1"/>
            <a:r>
              <a:rPr lang="en-US" sz="2200" dirty="0"/>
              <a:t>Adafruit LED Rings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3225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Work</a:t>
            </a:r>
            <a:r>
              <a:rPr lang="en-US" dirty="0"/>
              <a:t>shop Robot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robot in this demo is name the Tornado Platypus</a:t>
            </a:r>
          </a:p>
          <a:p>
            <a:r>
              <a:rPr lang="en-US" sz="2600" dirty="0"/>
              <a:t>On the code </a:t>
            </a:r>
            <a:r>
              <a:rPr lang="en-US" sz="2600" dirty="0" err="1"/>
              <a:t>github</a:t>
            </a:r>
            <a:r>
              <a:rPr lang="en-US" sz="2600" dirty="0"/>
              <a:t> there are a bunch of sub directories to pay attention to</a:t>
            </a:r>
          </a:p>
          <a:p>
            <a:pPr lvl="1"/>
            <a:r>
              <a:rPr lang="en-US" sz="2600" dirty="0" err="1"/>
              <a:t>TornadoPlatypus</a:t>
            </a:r>
            <a:endParaRPr lang="en-US" sz="2600" dirty="0"/>
          </a:p>
          <a:p>
            <a:pPr lvl="1"/>
            <a:r>
              <a:rPr lang="en-US" sz="2600" dirty="0"/>
              <a:t>Arduino</a:t>
            </a:r>
          </a:p>
          <a:p>
            <a:pPr lvl="1"/>
            <a:r>
              <a:rPr lang="en-US" sz="2600" dirty="0"/>
              <a:t>Feather</a:t>
            </a:r>
          </a:p>
          <a:p>
            <a:pPr lvl="1"/>
            <a:r>
              <a:rPr lang="en-US" sz="2600" dirty="0" err="1"/>
              <a:t>JetsonNano</a:t>
            </a:r>
            <a:endParaRPr lang="en-US" sz="2600" dirty="0"/>
          </a:p>
          <a:p>
            <a:pPr lvl="1"/>
            <a:r>
              <a:rPr lang="en-US" sz="2600" dirty="0" err="1"/>
              <a:t>RaspberryPi</a:t>
            </a:r>
            <a:r>
              <a:rPr lang="en-US" sz="2600" dirty="0"/>
              <a:t>  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71493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9"/>
            <a:ext cx="7622676" cy="2230494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IDE can be found here: </a:t>
            </a:r>
            <a:r>
              <a:rPr lang="en-US" sz="2400" dirty="0">
                <a:hlinkClick r:id="rId2"/>
              </a:rPr>
              <a:t>https://www.arduino.cc/en/software</a:t>
            </a:r>
            <a:endParaRPr lang="en-US" sz="2400" dirty="0"/>
          </a:p>
          <a:p>
            <a:r>
              <a:rPr lang="en-US" sz="2400" dirty="0"/>
              <a:t>At start the IDE only has Arduino boards</a:t>
            </a:r>
          </a:p>
          <a:p>
            <a:r>
              <a:rPr lang="en-US" sz="2400" dirty="0"/>
              <a:t>On Preferences click on the browse button for the Additional Board Manager</a:t>
            </a:r>
          </a:p>
          <a:p>
            <a:r>
              <a:rPr lang="en-US" sz="2400" dirty="0"/>
              <a:t>Find the URL on the board makers Web site and add it.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E9364-BA8F-1DC7-D0E7-28F7B6BF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515" y="4283412"/>
            <a:ext cx="4737370" cy="19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54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53934" cy="3890681"/>
          </a:xfrm>
        </p:spPr>
        <p:txBody>
          <a:bodyPr>
            <a:normAutofit/>
          </a:bodyPr>
          <a:lstStyle/>
          <a:p>
            <a:r>
              <a:rPr lang="en-US" sz="2400" dirty="0"/>
              <a:t>There is a Library for almost any device you can buy on </a:t>
            </a:r>
            <a:r>
              <a:rPr lang="en-US" sz="2400" dirty="0" err="1"/>
              <a:t>Pololu</a:t>
            </a:r>
            <a:r>
              <a:rPr lang="en-US" sz="2400" dirty="0"/>
              <a:t>, </a:t>
            </a:r>
            <a:r>
              <a:rPr lang="en-US" sz="2400" dirty="0" err="1"/>
              <a:t>Sparkfun</a:t>
            </a:r>
            <a:r>
              <a:rPr lang="en-US" sz="2400" dirty="0"/>
              <a:t>, or Adafruit.</a:t>
            </a:r>
          </a:p>
          <a:p>
            <a:r>
              <a:rPr lang="en-US" sz="2400" dirty="0"/>
              <a:t>Under Tools click on manager library and then search for the library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CD54D-0052-C0DF-11D1-E40179FE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70" y="3612775"/>
            <a:ext cx="4303180" cy="24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08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4" y="2052918"/>
            <a:ext cx="7122516" cy="38906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Plug the device in and Windows should recognize it.</a:t>
            </a:r>
          </a:p>
          <a:p>
            <a:r>
              <a:rPr lang="en-US" sz="2400" dirty="0"/>
              <a:t>Under tools you should be able to select the device you are working with.</a:t>
            </a:r>
          </a:p>
          <a:p>
            <a:r>
              <a:rPr lang="en-US" sz="2400" dirty="0"/>
              <a:t>Find the Com port in the Device Manager</a:t>
            </a:r>
          </a:p>
          <a:p>
            <a:r>
              <a:rPr lang="en-US" sz="2400" dirty="0"/>
              <a:t>The select that COM port</a:t>
            </a:r>
          </a:p>
          <a:p>
            <a:r>
              <a:rPr lang="en-US" sz="2400" dirty="0"/>
              <a:t>Test everything is working using the Blink Example, every board should have the blink LED.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F7B23-4369-5923-F836-95CDEFD5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829" y="1757036"/>
            <a:ext cx="3715731" cy="1559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D24EF-798C-F75C-BC55-84E77279B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209" y="3429000"/>
            <a:ext cx="3508971" cy="32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7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Wildcats Robot Googly Eyes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2980 had a set of </a:t>
            </a:r>
            <a:r>
              <a:rPr lang="en-US" sz="2400" dirty="0" err="1"/>
              <a:t>googley</a:t>
            </a:r>
            <a:r>
              <a:rPr lang="en-US" sz="2400" dirty="0"/>
              <a:t> eyes on their robot.</a:t>
            </a:r>
          </a:p>
          <a:p>
            <a:r>
              <a:rPr lang="en-US" sz="2400" dirty="0"/>
              <a:t>Feather M4 based</a:t>
            </a:r>
          </a:p>
          <a:p>
            <a:pPr lvl="1"/>
            <a:r>
              <a:rPr lang="en-US" sz="2200" dirty="0"/>
              <a:t>https://www.adafruit.com/product/3857</a:t>
            </a:r>
          </a:p>
          <a:p>
            <a:r>
              <a:rPr lang="en-US" sz="2400" dirty="0"/>
              <a:t>32X64 LED Matrix</a:t>
            </a:r>
          </a:p>
          <a:p>
            <a:pPr lvl="1"/>
            <a:r>
              <a:rPr lang="en-US" sz="2200" dirty="0">
                <a:hlinkClick r:id="rId2"/>
              </a:rPr>
              <a:t>https://www.adafruit.com/product/2279</a:t>
            </a:r>
            <a:endParaRPr lang="en-US" sz="2200" dirty="0"/>
          </a:p>
          <a:p>
            <a:r>
              <a:rPr lang="en-US" sz="2400" dirty="0"/>
              <a:t>Feather LED Matrix Hat</a:t>
            </a:r>
          </a:p>
          <a:p>
            <a:pPr lvl="1"/>
            <a:r>
              <a:rPr lang="en-US" sz="2200" dirty="0">
                <a:hlinkClick r:id="rId3"/>
              </a:rPr>
              <a:t>https://www.adafruit.com/product/3036</a:t>
            </a:r>
            <a:endParaRPr lang="en-US" sz="2200" dirty="0"/>
          </a:p>
          <a:p>
            <a:r>
              <a:rPr lang="en-US" sz="2400" dirty="0" err="1"/>
              <a:t>Pololu</a:t>
            </a:r>
            <a:r>
              <a:rPr lang="en-US" sz="2400" dirty="0"/>
              <a:t> 12V to 5V stepdown converter</a:t>
            </a:r>
          </a:p>
          <a:p>
            <a:pPr lvl="1"/>
            <a:r>
              <a:rPr lang="en-US" sz="2200" dirty="0">
                <a:hlinkClick r:id="rId4"/>
              </a:rPr>
              <a:t>https://www.pololu.com/product/3782</a:t>
            </a:r>
            <a:endParaRPr lang="en-US" sz="2200" dirty="0"/>
          </a:p>
          <a:p>
            <a:r>
              <a:rPr lang="en-US" sz="2400" dirty="0"/>
              <a:t>Code</a:t>
            </a:r>
          </a:p>
          <a:p>
            <a:pPr lvl="1"/>
            <a:r>
              <a:rPr lang="en-US" sz="2200" dirty="0"/>
              <a:t>https://github.com/JimWright4089/FIRSTRobots/tree/master/Code/Feather/RobotEyes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61365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b="1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85988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What is 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WPI, maker of the WPI lib we all use have a Raspberry Pi image of the OS with </a:t>
            </a:r>
            <a:r>
              <a:rPr lang="en-US" sz="2400" dirty="0" err="1"/>
              <a:t>NTCore</a:t>
            </a:r>
            <a:r>
              <a:rPr lang="en-US" sz="2400" dirty="0"/>
              <a:t>, Camera Server, OpenCV in a package.</a:t>
            </a:r>
          </a:p>
          <a:p>
            <a:r>
              <a:rPr lang="en-US" sz="2400" dirty="0">
                <a:hlinkClick r:id="rId2"/>
              </a:rPr>
              <a:t>https://github.com/wpilibsuite/WPILibPi/releases</a:t>
            </a:r>
            <a:endParaRPr lang="en-US" sz="2400" dirty="0"/>
          </a:p>
          <a:p>
            <a:r>
              <a:rPr lang="en-US" sz="2400" dirty="0"/>
              <a:t>Download the WPILibPi_image-v2022.1.1.zip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95248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 err="1"/>
              <a:t>Buring</a:t>
            </a:r>
            <a:r>
              <a:rPr lang="en-US" sz="4400" dirty="0"/>
              <a:t> Flash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35936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OS for a </a:t>
            </a:r>
            <a:r>
              <a:rPr lang="en-US" sz="2400" dirty="0" err="1"/>
              <a:t>Rpi</a:t>
            </a:r>
            <a:r>
              <a:rPr lang="en-US" sz="2400" dirty="0"/>
              <a:t> is on a SD card.</a:t>
            </a:r>
          </a:p>
          <a:p>
            <a:r>
              <a:rPr lang="en-US" sz="2400" dirty="0"/>
              <a:t>To build this card use the Raspberry Pi Imaging tool</a:t>
            </a:r>
          </a:p>
          <a:p>
            <a:pPr lvl="1"/>
            <a:r>
              <a:rPr lang="en-US" sz="2200" dirty="0"/>
              <a:t>https://www.raspberrypi.com/software/</a:t>
            </a:r>
          </a:p>
          <a:p>
            <a:r>
              <a:rPr lang="en-US" sz="2400" dirty="0"/>
              <a:t>Unzip the zip file, choose custom image in the tool, then plug in a micro SD card (and it’s adaptor) into your computer and select the card.</a:t>
            </a:r>
          </a:p>
          <a:p>
            <a:r>
              <a:rPr lang="en-US" sz="2400" dirty="0"/>
              <a:t>Hit Write.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D7155-4154-896B-FD4C-B825FEF9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706" y="3854823"/>
            <a:ext cx="3519267" cy="23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3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Pi Image Pro Tip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18075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Since SD cards are the hard drives for a </a:t>
            </a:r>
            <a:r>
              <a:rPr lang="en-US" sz="2400" dirty="0" err="1"/>
              <a:t>Rpi</a:t>
            </a:r>
            <a:r>
              <a:rPr lang="en-US" sz="2400" dirty="0"/>
              <a:t>, you can swap them easily.</a:t>
            </a:r>
          </a:p>
          <a:p>
            <a:r>
              <a:rPr lang="en-US" sz="2400" dirty="0"/>
              <a:t>It becomes hard to figure out which SD card is which image.</a:t>
            </a:r>
          </a:p>
          <a:p>
            <a:r>
              <a:rPr lang="en-US" sz="2400" dirty="0"/>
              <a:t>On the back of SD cards I paint a little pattern.</a:t>
            </a:r>
          </a:p>
          <a:p>
            <a:r>
              <a:rPr lang="en-US" sz="2400" dirty="0"/>
              <a:t>I have a Google Docs File of the color pattern and which image it is.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D3B97-BDCD-0476-B93B-0FE2B816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41" y="2556975"/>
            <a:ext cx="4168920" cy="37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58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OS is locked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Plug the SD card into the </a:t>
            </a:r>
            <a:r>
              <a:rPr lang="en-US" sz="2400" dirty="0" err="1"/>
              <a:t>Pis</a:t>
            </a:r>
            <a:r>
              <a:rPr lang="en-US" sz="2400" dirty="0"/>
              <a:t> SD card port.</a:t>
            </a:r>
          </a:p>
          <a:p>
            <a:r>
              <a:rPr lang="en-US" sz="2400" dirty="0"/>
              <a:t>Connect up an ethernet, webcam, display and keyboard.</a:t>
            </a:r>
          </a:p>
          <a:p>
            <a:r>
              <a:rPr lang="en-US" sz="2400" dirty="0"/>
              <a:t>On boot up the user is ‘pi’ and password is ‘raspberry’</a:t>
            </a:r>
          </a:p>
          <a:p>
            <a:r>
              <a:rPr lang="en-US" sz="2400" dirty="0"/>
              <a:t>The prompt will end in a (RO), which indicates the OS is in read only.</a:t>
            </a:r>
          </a:p>
          <a:p>
            <a:r>
              <a:rPr lang="en-US" sz="2400" dirty="0"/>
              <a:t>Use ‘</a:t>
            </a:r>
            <a:r>
              <a:rPr lang="en-US" sz="2400" dirty="0" err="1"/>
              <a:t>ifconfig</a:t>
            </a:r>
            <a:r>
              <a:rPr lang="en-US" sz="2400" dirty="0"/>
              <a:t>’ to see the IP address.  </a:t>
            </a:r>
          </a:p>
          <a:p>
            <a:r>
              <a:rPr lang="en-US" sz="2400" dirty="0"/>
              <a:t>Type the IP address into a web browser.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26816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Web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107851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first page is just status, however, at the top of the page are the Read Only/Write buttons.</a:t>
            </a:r>
          </a:p>
          <a:p>
            <a:r>
              <a:rPr lang="en-US" sz="2400" dirty="0"/>
              <a:t>On the Vision Setting is the box to enter your team number.  Set the system to write and hit save.</a:t>
            </a:r>
          </a:p>
          <a:p>
            <a:r>
              <a:rPr lang="en-US" sz="2400" dirty="0"/>
              <a:t>On this Panel you can see what the camera is seeing.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A182F-73FB-CBAC-8C00-B5FFC60C3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164" y="3429000"/>
            <a:ext cx="4838308" cy="30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04368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61C5C-0191-19A0-5106-05E334F5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63" y="1935463"/>
            <a:ext cx="8939719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7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584358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Application tab of the web page will let you build your OpenCV pipeline.</a:t>
            </a:r>
          </a:p>
          <a:p>
            <a:r>
              <a:rPr lang="en-US" sz="2400" dirty="0"/>
              <a:t>Download the example from the bottom buttons</a:t>
            </a:r>
          </a:p>
          <a:p>
            <a:r>
              <a:rPr lang="en-US" sz="2400" dirty="0"/>
              <a:t>I’m a C++ programmer so I will use C++, it is homework for you to figure out Java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4FE4A-CAF9-60D9-B90F-D2755D55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214" y="2456328"/>
            <a:ext cx="5192220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4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Code is located at:</a:t>
            </a:r>
          </a:p>
          <a:p>
            <a:pPr lvl="1"/>
            <a:r>
              <a:rPr lang="en-US" sz="2200" dirty="0">
                <a:hlinkClick r:id="rId2"/>
              </a:rPr>
              <a:t>https://github.com/JimWright4089/FIRSTRobots/tree/master/Code/RaspberryPi/cpp-multiCameraServer</a:t>
            </a:r>
            <a:endParaRPr lang="en-US" sz="2200" dirty="0"/>
          </a:p>
          <a:p>
            <a:r>
              <a:rPr lang="en-US" sz="2400" dirty="0"/>
              <a:t>Explanation of the code:</a:t>
            </a:r>
          </a:p>
          <a:p>
            <a:pPr lvl="1"/>
            <a:r>
              <a:rPr lang="en-US" sz="2200" dirty="0">
                <a:hlinkClick r:id="rId3"/>
              </a:rPr>
              <a:t>http://jimwright.org/robot/ri3d2020/raspberrypi.html</a:t>
            </a:r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35507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Upload the zip file you just downloaded.</a:t>
            </a:r>
          </a:p>
          <a:p>
            <a:r>
              <a:rPr lang="en-US" sz="2400" dirty="0"/>
              <a:t>On the command line unzip the file unzip cpp-multiCameraServer.zip.</a:t>
            </a:r>
          </a:p>
          <a:p>
            <a:r>
              <a:rPr lang="en-US" sz="2400" dirty="0"/>
              <a:t>On the application page upload the file </a:t>
            </a:r>
            <a:r>
              <a:rPr lang="en-US" sz="2400" dirty="0" err="1"/>
              <a:t>main.c</a:t>
            </a:r>
            <a:r>
              <a:rPr lang="en-US" sz="2400" dirty="0"/>
              <a:t>.</a:t>
            </a:r>
          </a:p>
          <a:p>
            <a:r>
              <a:rPr lang="en-US" sz="2400" dirty="0"/>
              <a:t>On the </a:t>
            </a:r>
            <a:r>
              <a:rPr lang="en-US" sz="2400" dirty="0" err="1"/>
              <a:t>Rpi</a:t>
            </a:r>
            <a:r>
              <a:rPr lang="en-US" sz="2400" dirty="0"/>
              <a:t> the </a:t>
            </a:r>
            <a:r>
              <a:rPr lang="en-US" sz="2400" dirty="0" err="1"/>
              <a:t>main.c</a:t>
            </a:r>
            <a:r>
              <a:rPr lang="en-US" sz="2400" dirty="0"/>
              <a:t> file will appear in the home directory.</a:t>
            </a:r>
          </a:p>
          <a:p>
            <a:r>
              <a:rPr lang="en-US" sz="2400" dirty="0"/>
              <a:t>Move it to the example directory with</a:t>
            </a:r>
          </a:p>
          <a:p>
            <a:pPr lvl="1"/>
            <a:r>
              <a:rPr lang="pt-BR" sz="2200" dirty="0"/>
              <a:t>mv main.cpp ./cpp-multiCameraServer/</a:t>
            </a:r>
          </a:p>
          <a:p>
            <a:pPr lvl="1"/>
            <a:endParaRPr lang="en-US" sz="22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919621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If you are building on the </a:t>
            </a:r>
            <a:r>
              <a:rPr lang="en-US" sz="2400" dirty="0" err="1"/>
              <a:t>Rpi</a:t>
            </a:r>
            <a:r>
              <a:rPr lang="en-US" sz="2400" dirty="0"/>
              <a:t>, you need to change the </a:t>
            </a:r>
            <a:r>
              <a:rPr lang="en-US" sz="2400" dirty="0" err="1"/>
              <a:t>Makefile</a:t>
            </a:r>
            <a:r>
              <a:rPr lang="en-US" sz="2400" dirty="0"/>
              <a:t>.</a:t>
            </a:r>
          </a:p>
          <a:p>
            <a:r>
              <a:rPr lang="en-US" sz="2400" dirty="0"/>
              <a:t>nano </a:t>
            </a:r>
            <a:r>
              <a:rPr lang="en-US" sz="2400" dirty="0" err="1"/>
              <a:t>Makefile</a:t>
            </a:r>
            <a:endParaRPr lang="en-US" sz="2400" dirty="0"/>
          </a:p>
          <a:p>
            <a:r>
              <a:rPr lang="en-US" sz="2400" dirty="0"/>
              <a:t>Change the line:</a:t>
            </a:r>
          </a:p>
          <a:p>
            <a:pPr lvl="1"/>
            <a:r>
              <a:rPr lang="en-US" sz="2200" dirty="0"/>
              <a:t>CXX=arm-raspbian10-linux-gnueabihf-g++</a:t>
            </a:r>
          </a:p>
          <a:p>
            <a:r>
              <a:rPr lang="en-US" sz="2400" dirty="0"/>
              <a:t>To</a:t>
            </a:r>
          </a:p>
          <a:p>
            <a:pPr lvl="1"/>
            <a:r>
              <a:rPr lang="en-US" sz="2200" dirty="0"/>
              <a:t>CXX=g++</a:t>
            </a:r>
          </a:p>
          <a:p>
            <a:r>
              <a:rPr lang="en-US" sz="2400" dirty="0"/>
              <a:t>Run ‘make’</a:t>
            </a:r>
          </a:p>
          <a:p>
            <a:r>
              <a:rPr lang="en-US" sz="2400" dirty="0"/>
              <a:t>Run ‘make install’</a:t>
            </a:r>
          </a:p>
          <a:p>
            <a:r>
              <a:rPr lang="en-US" sz="2400" dirty="0"/>
              <a:t>Run ‘</a:t>
            </a:r>
            <a:r>
              <a:rPr lang="en-US" sz="2400" dirty="0" err="1"/>
              <a:t>sudo</a:t>
            </a:r>
            <a:r>
              <a:rPr lang="en-US" sz="2400" dirty="0"/>
              <a:t> svc -t /service/camera’</a:t>
            </a:r>
          </a:p>
          <a:p>
            <a:pPr marL="57150" indent="0">
              <a:buNone/>
            </a:pPr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0529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0029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If the </a:t>
            </a:r>
            <a:r>
              <a:rPr lang="en-US" sz="2400" dirty="0" err="1"/>
              <a:t>Rpi</a:t>
            </a:r>
            <a:r>
              <a:rPr lang="en-US" sz="2400" dirty="0"/>
              <a:t> is on you desk, put it on the robot, you will not need the Display and Keyboard any more.</a:t>
            </a:r>
          </a:p>
          <a:p>
            <a:r>
              <a:rPr lang="en-US" sz="2400" dirty="0"/>
              <a:t>Finding the IP address is a bit painful.  </a:t>
            </a:r>
          </a:p>
          <a:p>
            <a:pPr lvl="1"/>
            <a:r>
              <a:rPr lang="en-US" sz="2200" dirty="0"/>
              <a:t>From Command line </a:t>
            </a:r>
            <a:r>
              <a:rPr lang="en-US" sz="2200" dirty="0" err="1"/>
              <a:t>ssh</a:t>
            </a:r>
            <a:r>
              <a:rPr lang="en-US" sz="2200" dirty="0"/>
              <a:t> to the </a:t>
            </a:r>
            <a:r>
              <a:rPr lang="en-US" sz="2200" dirty="0" err="1"/>
              <a:t>RoboRio</a:t>
            </a:r>
            <a:r>
              <a:rPr lang="en-US" sz="2200" dirty="0"/>
              <a:t> ‘</a:t>
            </a:r>
            <a:r>
              <a:rPr lang="en-US" sz="2200" dirty="0" err="1"/>
              <a:t>ssh</a:t>
            </a: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admin@10.40.89.2</a:t>
            </a:r>
            <a:r>
              <a:rPr lang="en-US" sz="2200" dirty="0"/>
              <a:t>’</a:t>
            </a:r>
          </a:p>
          <a:p>
            <a:pPr lvl="1"/>
            <a:r>
              <a:rPr lang="en-US" sz="2200" dirty="0"/>
              <a:t>Once you’re in the </a:t>
            </a:r>
            <a:r>
              <a:rPr lang="en-US" sz="2200" dirty="0" err="1"/>
              <a:t>RoboRio</a:t>
            </a:r>
            <a:r>
              <a:rPr lang="en-US" sz="2200" dirty="0"/>
              <a:t> ‘ping </a:t>
            </a:r>
            <a:r>
              <a:rPr lang="en-US" sz="2200" dirty="0" err="1"/>
              <a:t>wpilibpi</a:t>
            </a:r>
            <a:r>
              <a:rPr lang="en-US" sz="2200" dirty="0"/>
              <a:t>’</a:t>
            </a:r>
          </a:p>
          <a:p>
            <a:r>
              <a:rPr lang="en-US" sz="2400" dirty="0"/>
              <a:t>The IP address should be shown and type that into the browser address.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62695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On the Vision Status, you can turn the print statements on and see what is happening.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A8C30-9DEA-CD9B-D4B5-E99FD949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88" y="3463395"/>
            <a:ext cx="6626316" cy="26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88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746593" cy="4195481"/>
          </a:xfrm>
        </p:spPr>
        <p:txBody>
          <a:bodyPr>
            <a:normAutofit/>
          </a:bodyPr>
          <a:lstStyle/>
          <a:p>
            <a:r>
              <a:rPr lang="en-US" sz="3000" dirty="0"/>
              <a:t>The default dashboard should have two cameras on it.</a:t>
            </a:r>
          </a:p>
          <a:p>
            <a:r>
              <a:rPr lang="en-US" sz="3000" dirty="0"/>
              <a:t>Processed</a:t>
            </a:r>
          </a:p>
          <a:p>
            <a:r>
              <a:rPr lang="en-US" sz="3000" dirty="0" err="1"/>
              <a:t>Threashold</a:t>
            </a:r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E27978-5DAB-5D53-68B9-FF10FEC3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51" y="1948624"/>
            <a:ext cx="6892024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79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b="1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19286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the Hardware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Raspberry Pi type things (Heavy Processors)</a:t>
            </a:r>
          </a:p>
          <a:p>
            <a:r>
              <a:rPr lang="en-US" sz="2600" dirty="0"/>
              <a:t>8 Bit processors</a:t>
            </a:r>
          </a:p>
          <a:p>
            <a:r>
              <a:rPr lang="en-US" sz="2600" dirty="0"/>
              <a:t>32 Bit processors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45575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Raspberry PI Imaging tool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 have seen this tool already.</a:t>
            </a:r>
          </a:p>
          <a:p>
            <a:r>
              <a:rPr lang="en-US" sz="2400" dirty="0"/>
              <a:t>We need to decide which image to put on.</a:t>
            </a:r>
          </a:p>
          <a:p>
            <a:r>
              <a:rPr lang="en-US" sz="2400" dirty="0"/>
              <a:t>Ubuntu</a:t>
            </a:r>
          </a:p>
          <a:p>
            <a:pPr lvl="1"/>
            <a:r>
              <a:rPr lang="en-US" sz="2200" dirty="0"/>
              <a:t>A large amount of help is available.  Anything but a </a:t>
            </a:r>
            <a:r>
              <a:rPr lang="en-US" sz="2200" dirty="0" err="1"/>
              <a:t>Rpi</a:t>
            </a:r>
            <a:r>
              <a:rPr lang="en-US" sz="2200" dirty="0"/>
              <a:t> this really is the only thing available.</a:t>
            </a:r>
          </a:p>
          <a:p>
            <a:r>
              <a:rPr lang="en-US" sz="2400" dirty="0" err="1"/>
              <a:t>Raspberrian</a:t>
            </a:r>
            <a:r>
              <a:rPr lang="en-US" sz="2400" dirty="0"/>
              <a:t> 64bit for sure</a:t>
            </a:r>
          </a:p>
          <a:p>
            <a:pPr lvl="1"/>
            <a:r>
              <a:rPr lang="en-US" sz="2200" dirty="0"/>
              <a:t>Lite does not have the desktop.</a:t>
            </a:r>
          </a:p>
          <a:p>
            <a:pPr lvl="2"/>
            <a:r>
              <a:rPr lang="en-US" sz="2000" dirty="0"/>
              <a:t>If you have used </a:t>
            </a:r>
            <a:r>
              <a:rPr lang="en-US" sz="2000" dirty="0" err="1"/>
              <a:t>Raspberrian</a:t>
            </a:r>
            <a:r>
              <a:rPr lang="en-US" sz="2000" dirty="0"/>
              <a:t> already use this.  It’s a it faster since there isn’t a UI on it.</a:t>
            </a:r>
          </a:p>
          <a:p>
            <a:pPr lvl="1"/>
            <a:r>
              <a:rPr lang="en-US" sz="2200" dirty="0"/>
              <a:t>OS with desktop</a:t>
            </a:r>
          </a:p>
          <a:p>
            <a:pPr lvl="2"/>
            <a:r>
              <a:rPr lang="en-US" sz="2000" dirty="0"/>
              <a:t>A good place to begin because you can always connect a display to it to see what is going wrong.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19946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Desktop/Command 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On the first boot you need to set it up.</a:t>
            </a:r>
          </a:p>
          <a:p>
            <a:r>
              <a:rPr lang="en-US" sz="2400" dirty="0" err="1"/>
              <a:t>Rpi</a:t>
            </a:r>
            <a:r>
              <a:rPr lang="en-US" sz="2400" dirty="0"/>
              <a:t> is designed in the United Kingdom, so everything is set for UK.</a:t>
            </a:r>
          </a:p>
          <a:p>
            <a:pPr lvl="1"/>
            <a:r>
              <a:rPr lang="en-US" sz="2200" dirty="0"/>
              <a:t>Change to USA, select </a:t>
            </a:r>
            <a:r>
              <a:rPr lang="en-US" sz="2200" dirty="0" err="1"/>
              <a:t>timezone</a:t>
            </a:r>
            <a:endParaRPr lang="en-US" sz="2200" dirty="0"/>
          </a:p>
          <a:p>
            <a:pPr lvl="1"/>
            <a:r>
              <a:rPr lang="en-US" sz="2200" dirty="0"/>
              <a:t>SELECT US KEYBOARD!!!!</a:t>
            </a:r>
          </a:p>
          <a:p>
            <a:r>
              <a:rPr lang="en-US" sz="2400" dirty="0"/>
              <a:t>Create a user, if your team has a standard log in use that.</a:t>
            </a:r>
          </a:p>
          <a:p>
            <a:r>
              <a:rPr lang="en-US" sz="2400" dirty="0"/>
              <a:t>Select </a:t>
            </a:r>
            <a:r>
              <a:rPr lang="en-US" sz="2400" dirty="0" err="1"/>
              <a:t>WiFi</a:t>
            </a:r>
            <a:endParaRPr lang="en-US" sz="2400" dirty="0"/>
          </a:p>
          <a:p>
            <a:r>
              <a:rPr lang="en-US" sz="2400" dirty="0"/>
              <a:t>It will install updates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35166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At this point we will do everything from the command line, so we could SSH to the box </a:t>
            </a:r>
          </a:p>
          <a:p>
            <a:r>
              <a:rPr lang="en-US" sz="2400" dirty="0" err="1"/>
              <a:t>Rpis</a:t>
            </a:r>
            <a:r>
              <a:rPr lang="en-US" sz="2400" dirty="0"/>
              <a:t> have the SSH server turned off at the start so we need to turn things on.</a:t>
            </a:r>
          </a:p>
          <a:p>
            <a:r>
              <a:rPr lang="en-US" sz="2400" dirty="0"/>
              <a:t>Open a terminal (command line) window and type ‘</a:t>
            </a:r>
            <a:r>
              <a:rPr lang="en-US" sz="2400" dirty="0" err="1"/>
              <a:t>sudo</a:t>
            </a:r>
            <a:r>
              <a:rPr lang="en-US" sz="2400" dirty="0"/>
              <a:t> </a:t>
            </a:r>
            <a:r>
              <a:rPr lang="en-US" sz="2400" dirty="0" err="1"/>
              <a:t>raspi</a:t>
            </a:r>
            <a:r>
              <a:rPr lang="en-US" sz="2400" dirty="0"/>
              <a:t>-config’</a:t>
            </a:r>
          </a:p>
          <a:p>
            <a:r>
              <a:rPr lang="en-US" sz="2400" dirty="0"/>
              <a:t>In the interface panel, turn SSH on and I2C on.</a:t>
            </a:r>
          </a:p>
          <a:p>
            <a:r>
              <a:rPr lang="en-US" sz="2400" dirty="0"/>
              <a:t>Now we can SSH to the box if we know the IP address.</a:t>
            </a:r>
          </a:p>
          <a:p>
            <a:r>
              <a:rPr lang="en-US" sz="2400" dirty="0"/>
              <a:t>Type ‘</a:t>
            </a:r>
            <a:r>
              <a:rPr lang="en-US" sz="2400" dirty="0" err="1"/>
              <a:t>ifconfig</a:t>
            </a:r>
            <a:r>
              <a:rPr lang="en-US" sz="2400" dirty="0"/>
              <a:t>’ that will tell you the IP address</a:t>
            </a:r>
          </a:p>
          <a:p>
            <a:r>
              <a:rPr lang="en-US" sz="2400" dirty="0"/>
              <a:t>On you PC open a command line and type ‘</a:t>
            </a:r>
            <a:r>
              <a:rPr lang="en-US" sz="2400" dirty="0" err="1"/>
              <a:t>ssh</a:t>
            </a:r>
            <a:r>
              <a:rPr lang="en-US" sz="2400" dirty="0"/>
              <a:t> stealth@192.168.143.67’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15993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APT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You have just the operating system on the Pi so we need to install packages using the APT tool.</a:t>
            </a:r>
          </a:p>
          <a:p>
            <a:r>
              <a:rPr lang="en-US" sz="2400" dirty="0"/>
              <a:t>First type ‘</a:t>
            </a:r>
            <a:r>
              <a:rPr lang="en-US" sz="2400" dirty="0" err="1"/>
              <a:t>sudo</a:t>
            </a:r>
            <a:r>
              <a:rPr lang="en-US" sz="2400" dirty="0"/>
              <a:t> apt update’  this checks all of the repositories on the internet for updates to their list of packages.</a:t>
            </a:r>
          </a:p>
          <a:p>
            <a:r>
              <a:rPr lang="en-US" sz="2400" dirty="0"/>
              <a:t>Things to install</a:t>
            </a:r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</a:t>
            </a:r>
            <a:r>
              <a:rPr lang="en-US" sz="2200" dirty="0" err="1"/>
              <a:t>cmake</a:t>
            </a:r>
            <a:endParaRPr lang="en-US" sz="2200" dirty="0"/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build-essential</a:t>
            </a:r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git</a:t>
            </a:r>
          </a:p>
          <a:p>
            <a:pPr lvl="1"/>
            <a:r>
              <a:rPr lang="en-US" sz="2200" dirty="0" err="1"/>
              <a:t>sudo</a:t>
            </a:r>
            <a:r>
              <a:rPr lang="en-US" sz="2200" dirty="0"/>
              <a:t> apt install default-</a:t>
            </a:r>
            <a:r>
              <a:rPr lang="en-US" sz="2200" dirty="0" err="1"/>
              <a:t>jdk</a:t>
            </a:r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B0E882-3488-53F0-48FB-0DD9B9100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7610" tIns="269790" rIns="0" bIns="2697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sudo apt install build-essential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777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So far we have been </a:t>
            </a:r>
            <a:r>
              <a:rPr lang="en-US" sz="2400" dirty="0" err="1"/>
              <a:t>SSHing</a:t>
            </a:r>
            <a:r>
              <a:rPr lang="en-US" sz="2400" dirty="0"/>
              <a:t> to get to the command lines of things.</a:t>
            </a:r>
          </a:p>
          <a:p>
            <a:r>
              <a:rPr lang="en-US" sz="2400" dirty="0"/>
              <a:t>There is something called SSHFS.  Which connects the file system of the Pi to your computer, and it will act like a shared drive.</a:t>
            </a:r>
          </a:p>
          <a:p>
            <a:r>
              <a:rPr lang="en-US" sz="2400" dirty="0"/>
              <a:t>Google SSHFS and install </a:t>
            </a:r>
            <a:r>
              <a:rPr lang="en-US" sz="2400" dirty="0" err="1"/>
              <a:t>WinFsp</a:t>
            </a:r>
            <a:r>
              <a:rPr lang="en-US" sz="2400" dirty="0"/>
              <a:t> and SHFS-Win.</a:t>
            </a:r>
          </a:p>
          <a:p>
            <a:r>
              <a:rPr lang="en-US" sz="2400" dirty="0"/>
              <a:t>Now you can map a network drive using \\sshfs\stealth@192.168.143.67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64499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b="1" dirty="0"/>
              <a:t>OpenCV/</a:t>
            </a:r>
            <a:r>
              <a:rPr lang="en-US" sz="2600" b="1" dirty="0" err="1"/>
              <a:t>NTCore</a:t>
            </a:r>
            <a:r>
              <a:rPr lang="en-US" sz="2600" b="1" dirty="0"/>
              <a:t>/</a:t>
            </a:r>
            <a:r>
              <a:rPr lang="en-US" sz="2600" b="1" dirty="0" err="1"/>
              <a:t>Apriltags</a:t>
            </a:r>
            <a:endParaRPr lang="en-US" sz="2600" b="1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470388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git cloning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OpenCV, </a:t>
            </a:r>
            <a:r>
              <a:rPr lang="en-US" sz="2400" dirty="0" err="1"/>
              <a:t>Apriltags</a:t>
            </a:r>
            <a:r>
              <a:rPr lang="en-US" sz="2400" dirty="0"/>
              <a:t>, and </a:t>
            </a:r>
            <a:r>
              <a:rPr lang="en-US" sz="2400" dirty="0" err="1"/>
              <a:t>NTCore</a:t>
            </a:r>
            <a:r>
              <a:rPr lang="en-US" sz="2400" dirty="0"/>
              <a:t> need to be built from source.  In order to do this the source code needs to be on your Pi.</a:t>
            </a:r>
          </a:p>
          <a:p>
            <a:r>
              <a:rPr lang="en-US" sz="2400" dirty="0"/>
              <a:t>Under your home directory (cd ~) make a new directory call FRC.  The command is ‘</a:t>
            </a:r>
            <a:r>
              <a:rPr lang="en-US" sz="2400" dirty="0" err="1"/>
              <a:t>mkdir</a:t>
            </a:r>
            <a:r>
              <a:rPr lang="en-US" sz="2400" dirty="0"/>
              <a:t> FRC’.  Then change into it ‘cd F’ then hit the tab key then enter. Then clone three things.</a:t>
            </a:r>
          </a:p>
          <a:p>
            <a:r>
              <a:rPr lang="en-US" sz="2400" dirty="0"/>
              <a:t>git clone </a:t>
            </a:r>
            <a:r>
              <a:rPr lang="en-US" sz="2400" dirty="0">
                <a:hlinkClick r:id="rId2"/>
              </a:rPr>
              <a:t>https://github.com/opencv/opencv.git</a:t>
            </a:r>
            <a:endParaRPr lang="en-US" sz="2400" dirty="0"/>
          </a:p>
          <a:p>
            <a:r>
              <a:rPr lang="en-US" sz="2400" dirty="0"/>
              <a:t>git clone </a:t>
            </a:r>
            <a:r>
              <a:rPr lang="en-US" sz="2400" dirty="0">
                <a:hlinkClick r:id="rId3"/>
              </a:rPr>
              <a:t>https://github.com/AprilRobotics/apriltag.git</a:t>
            </a:r>
            <a:endParaRPr lang="en-US" sz="2400" dirty="0"/>
          </a:p>
          <a:p>
            <a:r>
              <a:rPr lang="en-US" sz="2400" dirty="0"/>
              <a:t>git clone https://github.com/wpilibsuite/allwpilib.git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96503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building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Apriltags</a:t>
            </a:r>
            <a:endParaRPr lang="en-US" sz="2400" dirty="0"/>
          </a:p>
          <a:p>
            <a:pPr lvl="1"/>
            <a:r>
              <a:rPr lang="en-US" sz="2200" dirty="0"/>
              <a:t>Change into the </a:t>
            </a:r>
            <a:r>
              <a:rPr lang="en-US" sz="2200" dirty="0" err="1"/>
              <a:t>apriltags</a:t>
            </a:r>
            <a:r>
              <a:rPr lang="en-US" sz="2200" dirty="0"/>
              <a:t> directory.  </a:t>
            </a:r>
          </a:p>
          <a:p>
            <a:pPr lvl="1"/>
            <a:r>
              <a:rPr lang="en-US" sz="2200" dirty="0"/>
              <a:t>Make a new directory called build</a:t>
            </a:r>
          </a:p>
          <a:p>
            <a:pPr lvl="1"/>
            <a:r>
              <a:rPr lang="en-US" sz="2200" dirty="0"/>
              <a:t>In build type ‘</a:t>
            </a:r>
            <a:r>
              <a:rPr lang="en-US" sz="2200" dirty="0" err="1"/>
              <a:t>cmake</a:t>
            </a:r>
            <a:r>
              <a:rPr lang="en-US" sz="2200" dirty="0"/>
              <a:t> ../’, then ‘make’, then ‘</a:t>
            </a:r>
            <a:r>
              <a:rPr lang="en-US" sz="2200" dirty="0" err="1"/>
              <a:t>sudo</a:t>
            </a:r>
            <a:r>
              <a:rPr lang="en-US" sz="2200" dirty="0"/>
              <a:t> make install’</a:t>
            </a:r>
          </a:p>
          <a:p>
            <a:r>
              <a:rPr lang="en-US" sz="2400" dirty="0" err="1"/>
              <a:t>Opencv</a:t>
            </a:r>
            <a:r>
              <a:rPr lang="en-US" sz="2400" dirty="0"/>
              <a:t> is basically the same.</a:t>
            </a:r>
          </a:p>
          <a:p>
            <a:pPr lvl="1"/>
            <a:r>
              <a:rPr lang="en-US" sz="2200" dirty="0"/>
              <a:t>Change into the </a:t>
            </a:r>
            <a:r>
              <a:rPr lang="en-US" sz="2200" dirty="0" err="1"/>
              <a:t>opencv</a:t>
            </a:r>
            <a:r>
              <a:rPr lang="en-US" sz="2200" dirty="0"/>
              <a:t> directory.  </a:t>
            </a:r>
          </a:p>
          <a:p>
            <a:pPr lvl="1"/>
            <a:r>
              <a:rPr lang="en-US" sz="2200" dirty="0"/>
              <a:t>Make a new directory called build</a:t>
            </a:r>
          </a:p>
          <a:p>
            <a:pPr lvl="1"/>
            <a:r>
              <a:rPr lang="en-US" sz="2200" dirty="0"/>
              <a:t>In build type ‘</a:t>
            </a:r>
            <a:r>
              <a:rPr lang="en-US" sz="2200" dirty="0" err="1"/>
              <a:t>cmake</a:t>
            </a:r>
            <a:r>
              <a:rPr lang="en-US" sz="2200" dirty="0"/>
              <a:t> ../’, then ‘make’, then ‘</a:t>
            </a:r>
            <a:r>
              <a:rPr lang="en-US" sz="2200" dirty="0" err="1"/>
              <a:t>sudo</a:t>
            </a:r>
            <a:r>
              <a:rPr lang="en-US" sz="2200" dirty="0"/>
              <a:t> make install’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98754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building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 err="1"/>
              <a:t>WPIlib</a:t>
            </a:r>
            <a:endParaRPr lang="en-US" sz="2400" dirty="0"/>
          </a:p>
          <a:p>
            <a:pPr lvl="1"/>
            <a:r>
              <a:rPr lang="en-US" sz="2200" dirty="0"/>
              <a:t>Change into the </a:t>
            </a:r>
            <a:r>
              <a:rPr lang="en-US" sz="2200" dirty="0" err="1"/>
              <a:t>WPIlib</a:t>
            </a:r>
            <a:r>
              <a:rPr lang="en-US" sz="2200" dirty="0"/>
              <a:t> directory.  </a:t>
            </a:r>
          </a:p>
          <a:p>
            <a:pPr lvl="1"/>
            <a:r>
              <a:rPr lang="en-US" sz="2200" dirty="0"/>
              <a:t>Type ‘./</a:t>
            </a:r>
            <a:r>
              <a:rPr lang="en-US" sz="2200" dirty="0" err="1"/>
              <a:t>gradlew</a:t>
            </a:r>
            <a:r>
              <a:rPr lang="en-US" sz="2200"/>
              <a:t> build</a:t>
            </a:r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869069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 err="1"/>
              <a:t>Cmake</a:t>
            </a:r>
            <a:r>
              <a:rPr lang="en-US" sz="4400" dirty="0"/>
              <a:t> File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12939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600" dirty="0"/>
              <a:t>What are they, how are they used.</a:t>
            </a:r>
          </a:p>
          <a:p>
            <a:r>
              <a:rPr lang="en-US" sz="2600" dirty="0"/>
              <a:t>Pros:</a:t>
            </a:r>
          </a:p>
          <a:p>
            <a:pPr lvl="1"/>
            <a:r>
              <a:rPr lang="en-US" sz="2400" dirty="0"/>
              <a:t>Heavy Communication Lifters (WPI Net Tables)</a:t>
            </a:r>
          </a:p>
          <a:p>
            <a:pPr lvl="1"/>
            <a:r>
              <a:rPr lang="en-US" sz="2400" dirty="0"/>
              <a:t>Heavy Processing</a:t>
            </a:r>
          </a:p>
          <a:p>
            <a:pPr lvl="1"/>
            <a:r>
              <a:rPr lang="en-US" sz="2400" dirty="0"/>
              <a:t>Mostly Linux</a:t>
            </a:r>
          </a:p>
          <a:p>
            <a:r>
              <a:rPr lang="en-US" sz="2600" dirty="0"/>
              <a:t>Cons:</a:t>
            </a:r>
          </a:p>
          <a:p>
            <a:pPr lvl="1"/>
            <a:r>
              <a:rPr lang="en-US" sz="2400" dirty="0"/>
              <a:t>Timers, Linux is bad at LED Strips</a:t>
            </a:r>
          </a:p>
          <a:p>
            <a:pPr lvl="1"/>
            <a:r>
              <a:rPr lang="en-US" sz="2400" dirty="0"/>
              <a:t>Analog Reading/Writing</a:t>
            </a:r>
          </a:p>
          <a:p>
            <a:pPr lvl="1"/>
            <a:r>
              <a:rPr lang="en-US" sz="2400" dirty="0"/>
              <a:t>Big, takes lots of power.</a:t>
            </a:r>
          </a:p>
          <a:p>
            <a:pPr lvl="1"/>
            <a:r>
              <a:rPr lang="en-US" sz="2400" dirty="0"/>
              <a:t>Expensive/Hard to get right now</a:t>
            </a:r>
          </a:p>
          <a:p>
            <a:pPr lvl="1"/>
            <a:r>
              <a:rPr lang="en-US" sz="2400" dirty="0"/>
              <a:t>Mostly Linux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079464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Making and Running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03167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OpenCV Camera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769765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OpenCV Camera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26924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2393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92226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669881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264201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86130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08569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03370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 </a:t>
            </a:r>
            <a:br>
              <a:rPr lang="en-US" sz="4400" dirty="0"/>
            </a:br>
            <a:r>
              <a:rPr lang="en-US" sz="4400" dirty="0"/>
              <a:t>Raspberry Pi type things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378837" cy="4195481"/>
          </a:xfrm>
        </p:spPr>
        <p:txBody>
          <a:bodyPr>
            <a:normAutofit/>
          </a:bodyPr>
          <a:lstStyle/>
          <a:p>
            <a:r>
              <a:rPr lang="en-US" sz="2600" dirty="0"/>
              <a:t>Standard Pin out, therefore lots of “hats” for them</a:t>
            </a:r>
          </a:p>
          <a:p>
            <a:r>
              <a:rPr lang="en-US" sz="2600" dirty="0"/>
              <a:t>Most of them are 5V, draws 2Amps – 5Amps, depending on what you have connected to them.</a:t>
            </a:r>
          </a:p>
          <a:p>
            <a:r>
              <a:rPr lang="en-US" sz="2600" dirty="0"/>
              <a:t>The pins are 3 volt!!!!! </a:t>
            </a:r>
            <a:r>
              <a:rPr lang="en-US" sz="2600" dirty="0">
                <a:sym typeface="Wingdings" panose="05000000000000000000" pitchFamily="2" charset="2"/>
              </a:rPr>
              <a:t>  Oh, so important</a:t>
            </a:r>
            <a:endParaRPr lang="en-US" sz="2600" dirty="0"/>
          </a:p>
          <a:p>
            <a:r>
              <a:rPr lang="en-US" sz="2600" dirty="0"/>
              <a:t>They get hot, heatsink cases are needed.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3D785-B2B4-4032-B0CC-D9CD38ED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558" y="2830285"/>
            <a:ext cx="3511320" cy="34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677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103751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b="1" dirty="0"/>
              <a:t>I2C comm to 32bit processor</a:t>
            </a:r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235187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766830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8953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38004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832512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248660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354397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623034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774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Raspberry Pi 4 (Rpi4)</a:t>
            </a:r>
          </a:p>
          <a:p>
            <a:pPr lvl="1"/>
            <a:r>
              <a:rPr lang="en-US" sz="2200" dirty="0"/>
              <a:t>Comes with 1Gb, 2Gb, </a:t>
            </a:r>
            <a:r>
              <a:rPr lang="en-US" sz="2200" b="1" dirty="0"/>
              <a:t>4Gb</a:t>
            </a:r>
            <a:r>
              <a:rPr lang="en-US" sz="2200" dirty="0"/>
              <a:t>, and </a:t>
            </a:r>
            <a:r>
              <a:rPr lang="en-US" sz="2200" b="1" dirty="0"/>
              <a:t>8Gb</a:t>
            </a:r>
            <a:r>
              <a:rPr lang="en-US" sz="2200" dirty="0"/>
              <a:t> SRAM</a:t>
            </a:r>
          </a:p>
          <a:p>
            <a:pPr lvl="1"/>
            <a:r>
              <a:rPr lang="en-US" sz="2200" dirty="0"/>
              <a:t>Micro-HDMI ports</a:t>
            </a:r>
          </a:p>
          <a:p>
            <a:pPr lvl="1"/>
            <a:r>
              <a:rPr lang="en-US" sz="2200" dirty="0"/>
              <a:t>Lots of documentation on the Web for these.</a:t>
            </a:r>
          </a:p>
          <a:p>
            <a:pPr lvl="1"/>
            <a:r>
              <a:rPr lang="en-US" sz="2200" dirty="0"/>
              <a:t>Cases are incompatible with </a:t>
            </a:r>
            <a:r>
              <a:rPr lang="en-US" sz="2200" dirty="0" err="1"/>
              <a:t>Rpi</a:t>
            </a:r>
            <a:r>
              <a:rPr lang="en-US" sz="2200" dirty="0"/>
              <a:t> 3, 2, 1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AF7D0-DFB2-4C2D-AD78-50C6F456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51" y="3185607"/>
            <a:ext cx="4020210" cy="29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943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LAST QUESTIONS</a:t>
            </a:r>
          </a:p>
        </p:txBody>
      </p:sp>
    </p:spTree>
    <p:extLst>
      <p:ext uri="{BB962C8B-B14F-4D97-AF65-F5344CB8AC3E}">
        <p14:creationId xmlns:p14="http://schemas.microsoft.com/office/powerpoint/2010/main" val="23970905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‘Love you all, but go away</a:t>
            </a:r>
          </a:p>
        </p:txBody>
      </p:sp>
    </p:spTree>
    <p:extLst>
      <p:ext uri="{BB962C8B-B14F-4D97-AF65-F5344CB8AC3E}">
        <p14:creationId xmlns:p14="http://schemas.microsoft.com/office/powerpoint/2010/main" val="2523274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702</TotalTime>
  <Words>5196</Words>
  <Application>Microsoft Office PowerPoint</Application>
  <PresentationFormat>Widescreen</PresentationFormat>
  <Paragraphs>890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Arial Rounded MT Bold</vt:lpstr>
      <vt:lpstr>Century Gothic</vt:lpstr>
      <vt:lpstr>Courier New</vt:lpstr>
      <vt:lpstr>Wingdings 3</vt:lpstr>
      <vt:lpstr>Ion</vt:lpstr>
      <vt:lpstr>Offboard Processing (Raspberry Pi and Ardiuno)</vt:lpstr>
      <vt:lpstr>This Workshop is on my Github</vt:lpstr>
      <vt:lpstr>This Workshop is on the Web</vt:lpstr>
      <vt:lpstr>The Workshop Robot Code</vt:lpstr>
      <vt:lpstr>The Map!</vt:lpstr>
      <vt:lpstr>What is the Hardware </vt:lpstr>
      <vt:lpstr>Heavy Processors   </vt:lpstr>
      <vt:lpstr>Heavy Processors  Raspberry Pi type things   </vt:lpstr>
      <vt:lpstr>Heavy Processors Raspberry Pis  </vt:lpstr>
      <vt:lpstr>Heavy Processors Raspberry Pis  </vt:lpstr>
      <vt:lpstr>Heavy Processors Raspberry Pis  </vt:lpstr>
      <vt:lpstr>Heavy Processors NVIDIA Jetson Nano  </vt:lpstr>
      <vt:lpstr>Heavy Processors Jetson AGX Xavier/Orin Nano  </vt:lpstr>
      <vt:lpstr>Heavy Processors Google Coral Dev Board  </vt:lpstr>
      <vt:lpstr>Heavy Processors UP 4000  </vt:lpstr>
      <vt:lpstr>Heavy Processors Limelight  </vt:lpstr>
      <vt:lpstr>Jim’s Raspberry Pi 4 favorite cases  </vt:lpstr>
      <vt:lpstr>Arduino type things Both 8bit and 32bit  </vt:lpstr>
      <vt:lpstr>Arduino type things 8 - bit  </vt:lpstr>
      <vt:lpstr>Arduino type things Pololu A-Star 32U4  </vt:lpstr>
      <vt:lpstr>Arduino type things 32 - bit  </vt:lpstr>
      <vt:lpstr>Arduino 32bit type things Adafruit Feather Family  </vt:lpstr>
      <vt:lpstr>Arduino 32bit type things SparkFun Thing Plus - SAMD51  </vt:lpstr>
      <vt:lpstr>Arduino 32bit type things SparkFun MicroMod system  </vt:lpstr>
      <vt:lpstr>The Map!</vt:lpstr>
      <vt:lpstr>Connecting it into a FRC robot The Rules </vt:lpstr>
      <vt:lpstr>Connecting it into a FRC robot  </vt:lpstr>
      <vt:lpstr>Connecting it into a FRC robot Getting power to ‘em </vt:lpstr>
      <vt:lpstr>Connecting it into a FRC robot The Rules/Pro Tip </vt:lpstr>
      <vt:lpstr>Connecting it into a FRC robot 5V Power Bus </vt:lpstr>
      <vt:lpstr>Connecting it into a FRC robot TE Con Deutsch Connectors </vt:lpstr>
      <vt:lpstr>Connecting it into a FRC robot Control System </vt:lpstr>
      <vt:lpstr>Connecting it into a FRC robot Control System </vt:lpstr>
      <vt:lpstr>Connecting it into a FRC robot Control System </vt:lpstr>
      <vt:lpstr>Connecting it into a FRC robot Control System  </vt:lpstr>
      <vt:lpstr>Connecting it into a FRC robot Control System </vt:lpstr>
      <vt:lpstr>The Map!</vt:lpstr>
      <vt:lpstr>The Map!</vt:lpstr>
      <vt:lpstr>Standalone Things Examples </vt:lpstr>
      <vt:lpstr>Standalone Things Arduino IDE </vt:lpstr>
      <vt:lpstr>Standalone Things Arduino IDE </vt:lpstr>
      <vt:lpstr>Standalone Things Arduino IDE </vt:lpstr>
      <vt:lpstr>Standalone Things Wildcats Robot Googly Eyes </vt:lpstr>
      <vt:lpstr>The Map!</vt:lpstr>
      <vt:lpstr>WPI Raspberry Pi Image What is it</vt:lpstr>
      <vt:lpstr>WPI Raspberry Pi Image Buring Flash</vt:lpstr>
      <vt:lpstr>WPI Raspberry Pi Image Pi Image Pro Tip</vt:lpstr>
      <vt:lpstr>WPI Raspberry Pi Image OS is locked</vt:lpstr>
      <vt:lpstr>WPI Raspberry Pi Image Web Page</vt:lpstr>
      <vt:lpstr>WPI Raspberry Pi Image SSH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The Map!</vt:lpstr>
      <vt:lpstr>Ubuntu setup Raspberry PI Imaging tool</vt:lpstr>
      <vt:lpstr>Ubuntu setup Desktop/Command Line</vt:lpstr>
      <vt:lpstr>Ubuntu setup SSH</vt:lpstr>
      <vt:lpstr>Ubuntu setup APT</vt:lpstr>
      <vt:lpstr>Ubuntu setup SSHFS</vt:lpstr>
      <vt:lpstr>The Map!</vt:lpstr>
      <vt:lpstr>OpenCV/NTCore/Apriltags git cloning</vt:lpstr>
      <vt:lpstr>OpenCV/NTCore/Apriltags building</vt:lpstr>
      <vt:lpstr>OpenCV/NTCore/Apriltags building</vt:lpstr>
      <vt:lpstr>OpenCV/NTCore/Apriltags Cmake File List</vt:lpstr>
      <vt:lpstr>OpenCV/NTCore/Apriltags Making and Running</vt:lpstr>
      <vt:lpstr>OpenCV/NTCore/Apriltags OpenCV Camera Viewer</vt:lpstr>
      <vt:lpstr>OpenCV/NTCore/Apriltags OpenCV Camera Viewer</vt:lpstr>
      <vt:lpstr>OpenCV/NTCore/Apriltags April Tag Viewer</vt:lpstr>
      <vt:lpstr>OpenCV/NTCore/Apriltags April Tag Viewer</vt:lpstr>
      <vt:lpstr>OpenCV/NTCore/Apriltags April Tag Viewer</vt:lpstr>
      <vt:lpstr>OpenCV/NTCore/Apriltags April Tag Viewer</vt:lpstr>
      <vt:lpstr>OpenCV/NTCore/Apriltags NT Core</vt:lpstr>
      <vt:lpstr>OpenCV/NTCore/Apriltags NT Core</vt:lpstr>
      <vt:lpstr>OpenCV/NTCore/Apriltags NT Core</vt:lpstr>
      <vt:lpstr>OpenCV/NTCore/Apriltags NT Core</vt:lpstr>
      <vt:lpstr>The Map!</vt:lpstr>
      <vt:lpstr>I2C comm to 32bit processor Raspbery Pi Side</vt:lpstr>
      <vt:lpstr>I2C comm to 32bit processor Raspbery Pi Side</vt:lpstr>
      <vt:lpstr>I2C comm to 32bit processor Raspbery Pi Side</vt:lpstr>
      <vt:lpstr>I2C comm to 32bit processor Raspbery Pi Side</vt:lpstr>
      <vt:lpstr>I2C comm to 32bit processor 32bit side</vt:lpstr>
      <vt:lpstr>I2C comm to 32bit processor 32bit side</vt:lpstr>
      <vt:lpstr>I2C comm to 32bit processor 32bit side</vt:lpstr>
      <vt:lpstr>I2C comm to 32bit processor 32bit side</vt:lpstr>
      <vt:lpstr>The Map!</vt:lpstr>
      <vt:lpstr>The Map!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Arduinos, Jetsons, and PI, OH MY!</dc:title>
  <dc:creator>James Wright</dc:creator>
  <cp:lastModifiedBy>James Wright</cp:lastModifiedBy>
  <cp:revision>40</cp:revision>
  <dcterms:created xsi:type="dcterms:W3CDTF">2019-11-10T01:00:55Z</dcterms:created>
  <dcterms:modified xsi:type="dcterms:W3CDTF">2022-11-18T09:36:28Z</dcterms:modified>
</cp:coreProperties>
</file>